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07" r:id="rId1"/>
  </p:sldMasterIdLst>
  <p:notesMasterIdLst>
    <p:notesMasterId r:id="rId65"/>
  </p:notesMasterIdLst>
  <p:sldIdLst>
    <p:sldId id="256" r:id="rId2"/>
    <p:sldId id="341" r:id="rId3"/>
    <p:sldId id="257" r:id="rId4"/>
    <p:sldId id="270" r:id="rId5"/>
    <p:sldId id="271" r:id="rId6"/>
    <p:sldId id="272" r:id="rId7"/>
    <p:sldId id="273" r:id="rId8"/>
    <p:sldId id="274" r:id="rId9"/>
    <p:sldId id="276" r:id="rId10"/>
    <p:sldId id="277" r:id="rId11"/>
    <p:sldId id="278" r:id="rId12"/>
    <p:sldId id="361" r:id="rId13"/>
    <p:sldId id="362" r:id="rId14"/>
    <p:sldId id="279" r:id="rId15"/>
    <p:sldId id="282" r:id="rId16"/>
    <p:sldId id="283" r:id="rId17"/>
    <p:sldId id="284" r:id="rId18"/>
    <p:sldId id="363" r:id="rId19"/>
    <p:sldId id="333" r:id="rId20"/>
    <p:sldId id="292" r:id="rId21"/>
    <p:sldId id="294" r:id="rId22"/>
    <p:sldId id="293" r:id="rId23"/>
    <p:sldId id="295" r:id="rId24"/>
    <p:sldId id="334" r:id="rId25"/>
    <p:sldId id="329" r:id="rId26"/>
    <p:sldId id="296" r:id="rId27"/>
    <p:sldId id="335" r:id="rId28"/>
    <p:sldId id="336" r:id="rId29"/>
    <p:sldId id="297" r:id="rId30"/>
    <p:sldId id="337" r:id="rId31"/>
    <p:sldId id="344" r:id="rId32"/>
    <p:sldId id="338" r:id="rId33"/>
    <p:sldId id="299" r:id="rId34"/>
    <p:sldId id="305" r:id="rId35"/>
    <p:sldId id="306" r:id="rId36"/>
    <p:sldId id="340" r:id="rId37"/>
    <p:sldId id="307" r:id="rId38"/>
    <p:sldId id="308" r:id="rId39"/>
    <p:sldId id="353" r:id="rId40"/>
    <p:sldId id="309" r:id="rId41"/>
    <p:sldId id="343" r:id="rId42"/>
    <p:sldId id="310" r:id="rId43"/>
    <p:sldId id="311" r:id="rId44"/>
    <p:sldId id="313" r:id="rId45"/>
    <p:sldId id="356" r:id="rId46"/>
    <p:sldId id="322" r:id="rId47"/>
    <p:sldId id="323" r:id="rId48"/>
    <p:sldId id="364" r:id="rId49"/>
    <p:sldId id="345" r:id="rId50"/>
    <p:sldId id="346" r:id="rId51"/>
    <p:sldId id="347" r:id="rId52"/>
    <p:sldId id="348" r:id="rId53"/>
    <p:sldId id="326" r:id="rId54"/>
    <p:sldId id="349" r:id="rId55"/>
    <p:sldId id="328" r:id="rId56"/>
    <p:sldId id="355" r:id="rId57"/>
    <p:sldId id="357" r:id="rId58"/>
    <p:sldId id="358" r:id="rId59"/>
    <p:sldId id="351" r:id="rId60"/>
    <p:sldId id="359" r:id="rId61"/>
    <p:sldId id="350" r:id="rId62"/>
    <p:sldId id="354" r:id="rId63"/>
    <p:sldId id="360" r:id="rId64"/>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54"/>
  </p:normalViewPr>
  <p:slideViewPr>
    <p:cSldViewPr>
      <p:cViewPr varScale="1">
        <p:scale>
          <a:sx n="69" d="100"/>
          <a:sy n="69" d="100"/>
        </p:scale>
        <p:origin x="756" y="72"/>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dirty="0"/>
          </a:p>
        </p:txBody>
      </p:sp>
      <p:sp>
        <p:nvSpPr>
          <p:cNvPr id="1638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dirty="0"/>
          </a:p>
        </p:txBody>
      </p:sp>
      <p:sp>
        <p:nvSpPr>
          <p:cNvPr id="4813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1638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639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dirty="0"/>
          </a:p>
        </p:txBody>
      </p:sp>
      <p:sp>
        <p:nvSpPr>
          <p:cNvPr id="1639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91EE52D7-8976-4E23-95C9-A54D3DC1DE65}" type="slidenum">
              <a:rPr lang="en-US"/>
              <a:pPr>
                <a:defRPr/>
              </a:pPr>
              <a:t>‹#›</a:t>
            </a:fld>
            <a:endParaRPr lang="en-US" dirty="0"/>
          </a:p>
        </p:txBody>
      </p:sp>
    </p:spTree>
    <p:extLst>
      <p:ext uri="{BB962C8B-B14F-4D97-AF65-F5344CB8AC3E}">
        <p14:creationId xmlns:p14="http://schemas.microsoft.com/office/powerpoint/2010/main" val="17791173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6EE2743B-6D65-45DB-BAE0-236D7777E981}" type="slidenum">
              <a:rPr lang="en-US" smtClean="0"/>
              <a:pPr/>
              <a:t>4</a:t>
            </a:fld>
            <a:endParaRPr lang="en-US" dirty="0" smtClean="0"/>
          </a:p>
        </p:txBody>
      </p:sp>
      <p:sp>
        <p:nvSpPr>
          <p:cNvPr id="49155" name="Rectangle 2"/>
          <p:cNvSpPr>
            <a:spLocks noGrp="1" noRot="1" noChangeAspect="1" noChangeArrowheads="1" noTextEdit="1"/>
          </p:cNvSpPr>
          <p:nvPr>
            <p:ph type="sldImg"/>
          </p:nvPr>
        </p:nvSpPr>
        <p:spPr>
          <a:xfrm>
            <a:off x="381000" y="685800"/>
            <a:ext cx="6096000" cy="3429000"/>
          </a:xfrm>
          <a:ln/>
        </p:spPr>
      </p:sp>
      <p:sp>
        <p:nvSpPr>
          <p:cNvPr id="49156"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634712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0700C643-7DD2-43FF-985B-9D2AC598FB3A}" type="slidenum">
              <a:rPr lang="en-US" smtClean="0"/>
              <a:pPr/>
              <a:t>20</a:t>
            </a:fld>
            <a:endParaRPr lang="en-US" dirty="0" smtClean="0"/>
          </a:p>
        </p:txBody>
      </p:sp>
      <p:sp>
        <p:nvSpPr>
          <p:cNvPr id="60419" name="Rectangle 2"/>
          <p:cNvSpPr>
            <a:spLocks noGrp="1" noRot="1" noChangeAspect="1" noChangeArrowheads="1" noTextEdit="1"/>
          </p:cNvSpPr>
          <p:nvPr>
            <p:ph type="sldImg"/>
          </p:nvPr>
        </p:nvSpPr>
        <p:spPr>
          <a:xfrm>
            <a:off x="381000" y="685800"/>
            <a:ext cx="6096000" cy="3429000"/>
          </a:xfrm>
          <a:ln/>
        </p:spPr>
      </p:sp>
      <p:sp>
        <p:nvSpPr>
          <p:cNvPr id="60420"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2054074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2B3266E8-F0F6-45D1-B21C-930D159030A1}" type="slidenum">
              <a:rPr lang="en-US" smtClean="0"/>
              <a:pPr/>
              <a:t>21</a:t>
            </a:fld>
            <a:endParaRPr lang="en-US" dirty="0" smtClean="0"/>
          </a:p>
        </p:txBody>
      </p:sp>
      <p:sp>
        <p:nvSpPr>
          <p:cNvPr id="61443" name="Rectangle 2"/>
          <p:cNvSpPr>
            <a:spLocks noGrp="1" noRot="1" noChangeAspect="1" noChangeArrowheads="1" noTextEdit="1"/>
          </p:cNvSpPr>
          <p:nvPr>
            <p:ph type="sldImg"/>
          </p:nvPr>
        </p:nvSpPr>
        <p:spPr>
          <a:xfrm>
            <a:off x="381000" y="685800"/>
            <a:ext cx="6096000" cy="3429000"/>
          </a:xfrm>
          <a:ln/>
        </p:spPr>
      </p:sp>
      <p:sp>
        <p:nvSpPr>
          <p:cNvPr id="6144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0697699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D150944B-FE7C-484F-8929-3CA560D12FEB}" type="slidenum">
              <a:rPr lang="en-US" smtClean="0"/>
              <a:pPr/>
              <a:t>22</a:t>
            </a:fld>
            <a:endParaRPr lang="en-US" dirty="0" smtClean="0"/>
          </a:p>
        </p:txBody>
      </p:sp>
      <p:sp>
        <p:nvSpPr>
          <p:cNvPr id="62467" name="Rectangle 2"/>
          <p:cNvSpPr>
            <a:spLocks noGrp="1" noRot="1" noChangeAspect="1" noChangeArrowheads="1" noTextEdit="1"/>
          </p:cNvSpPr>
          <p:nvPr>
            <p:ph type="sldImg"/>
          </p:nvPr>
        </p:nvSpPr>
        <p:spPr>
          <a:xfrm>
            <a:off x="381000" y="685800"/>
            <a:ext cx="6096000" cy="3429000"/>
          </a:xfrm>
          <a:ln/>
        </p:spPr>
      </p:sp>
      <p:sp>
        <p:nvSpPr>
          <p:cNvPr id="6246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684259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32955592-46BF-4316-8ED4-ACE07E4D837A}" type="slidenum">
              <a:rPr lang="en-US" smtClean="0"/>
              <a:pPr/>
              <a:t>23</a:t>
            </a:fld>
            <a:endParaRPr lang="en-US" dirty="0" smtClean="0"/>
          </a:p>
        </p:txBody>
      </p:sp>
      <p:sp>
        <p:nvSpPr>
          <p:cNvPr id="63491" name="Rectangle 2"/>
          <p:cNvSpPr>
            <a:spLocks noGrp="1" noRot="1" noChangeAspect="1" noChangeArrowheads="1" noTextEdit="1"/>
          </p:cNvSpPr>
          <p:nvPr>
            <p:ph type="sldImg"/>
          </p:nvPr>
        </p:nvSpPr>
        <p:spPr>
          <a:xfrm>
            <a:off x="381000" y="685800"/>
            <a:ext cx="6096000" cy="3429000"/>
          </a:xfrm>
          <a:ln/>
        </p:spPr>
      </p:sp>
      <p:sp>
        <p:nvSpPr>
          <p:cNvPr id="63492"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360524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21BD1EC6-8A84-4E3B-93CA-A2A301BC298F}" type="slidenum">
              <a:rPr lang="en-US" smtClean="0"/>
              <a:pPr/>
              <a:t>26</a:t>
            </a:fld>
            <a:endParaRPr lang="en-US" dirty="0" smtClean="0"/>
          </a:p>
        </p:txBody>
      </p:sp>
      <p:sp>
        <p:nvSpPr>
          <p:cNvPr id="64515" name="Rectangle 2"/>
          <p:cNvSpPr>
            <a:spLocks noGrp="1" noRot="1" noChangeAspect="1" noChangeArrowheads="1" noTextEdit="1"/>
          </p:cNvSpPr>
          <p:nvPr>
            <p:ph type="sldImg"/>
          </p:nvPr>
        </p:nvSpPr>
        <p:spPr>
          <a:xfrm>
            <a:off x="381000" y="685800"/>
            <a:ext cx="6096000" cy="3429000"/>
          </a:xfrm>
          <a:ln/>
        </p:spPr>
      </p:sp>
      <p:sp>
        <p:nvSpPr>
          <p:cNvPr id="64516"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070192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91C456AC-17A9-4DE4-AC70-16DA918E77A7}" type="slidenum">
              <a:rPr lang="en-US" smtClean="0"/>
              <a:pPr/>
              <a:t>29</a:t>
            </a:fld>
            <a:endParaRPr lang="en-US" dirty="0" smtClean="0"/>
          </a:p>
        </p:txBody>
      </p:sp>
      <p:sp>
        <p:nvSpPr>
          <p:cNvPr id="65539" name="Rectangle 2"/>
          <p:cNvSpPr>
            <a:spLocks noGrp="1" noRot="1" noChangeAspect="1" noChangeArrowheads="1" noTextEdit="1"/>
          </p:cNvSpPr>
          <p:nvPr>
            <p:ph type="sldImg"/>
          </p:nvPr>
        </p:nvSpPr>
        <p:spPr>
          <a:xfrm>
            <a:off x="381000" y="685800"/>
            <a:ext cx="6096000" cy="3429000"/>
          </a:xfrm>
          <a:ln/>
        </p:spPr>
      </p:sp>
      <p:sp>
        <p:nvSpPr>
          <p:cNvPr id="65540"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690488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71581342-5634-4D34-A8D7-05FBAD257726}" type="slidenum">
              <a:rPr lang="en-US" smtClean="0"/>
              <a:pPr/>
              <a:t>33</a:t>
            </a:fld>
            <a:endParaRPr lang="en-US" dirty="0" smtClean="0"/>
          </a:p>
        </p:txBody>
      </p:sp>
      <p:sp>
        <p:nvSpPr>
          <p:cNvPr id="66563" name="Rectangle 2"/>
          <p:cNvSpPr>
            <a:spLocks noGrp="1" noRot="1" noChangeAspect="1" noChangeArrowheads="1" noTextEdit="1"/>
          </p:cNvSpPr>
          <p:nvPr>
            <p:ph type="sldImg"/>
          </p:nvPr>
        </p:nvSpPr>
        <p:spPr>
          <a:xfrm>
            <a:off x="381000" y="685800"/>
            <a:ext cx="6096000" cy="3429000"/>
          </a:xfrm>
          <a:ln/>
        </p:spPr>
      </p:sp>
      <p:sp>
        <p:nvSpPr>
          <p:cNvPr id="6656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6714006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480E5342-5006-4159-A3C4-42398A3A9478}" type="slidenum">
              <a:rPr lang="en-US" smtClean="0"/>
              <a:pPr/>
              <a:t>34</a:t>
            </a:fld>
            <a:endParaRPr lang="en-US" dirty="0" smtClean="0"/>
          </a:p>
        </p:txBody>
      </p:sp>
      <p:sp>
        <p:nvSpPr>
          <p:cNvPr id="67587" name="Rectangle 2"/>
          <p:cNvSpPr>
            <a:spLocks noGrp="1" noRot="1" noChangeAspect="1" noChangeArrowheads="1" noTextEdit="1"/>
          </p:cNvSpPr>
          <p:nvPr>
            <p:ph type="sldImg"/>
          </p:nvPr>
        </p:nvSpPr>
        <p:spPr>
          <a:xfrm>
            <a:off x="381000" y="685800"/>
            <a:ext cx="6096000" cy="3429000"/>
          </a:xfrm>
          <a:ln/>
        </p:spPr>
      </p:sp>
      <p:sp>
        <p:nvSpPr>
          <p:cNvPr id="6758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3520970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534DF52D-5524-49FA-B8AB-C6A5440714C4}" type="slidenum">
              <a:rPr lang="en-US" smtClean="0"/>
              <a:pPr/>
              <a:t>35</a:t>
            </a:fld>
            <a:endParaRPr lang="en-US" dirty="0" smtClean="0"/>
          </a:p>
        </p:txBody>
      </p:sp>
      <p:sp>
        <p:nvSpPr>
          <p:cNvPr id="68611" name="Rectangle 2"/>
          <p:cNvSpPr>
            <a:spLocks noGrp="1" noRot="1" noChangeAspect="1" noChangeArrowheads="1" noTextEdit="1"/>
          </p:cNvSpPr>
          <p:nvPr>
            <p:ph type="sldImg"/>
          </p:nvPr>
        </p:nvSpPr>
        <p:spPr>
          <a:xfrm>
            <a:off x="381000" y="685800"/>
            <a:ext cx="6096000" cy="3429000"/>
          </a:xfrm>
          <a:ln/>
        </p:spPr>
      </p:sp>
      <p:sp>
        <p:nvSpPr>
          <p:cNvPr id="68612"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23432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5CB279FB-D899-4C59-9C81-12307135F61F}" type="slidenum">
              <a:rPr lang="en-US" smtClean="0"/>
              <a:pPr/>
              <a:t>37</a:t>
            </a:fld>
            <a:endParaRPr lang="en-US" dirty="0" smtClean="0"/>
          </a:p>
        </p:txBody>
      </p:sp>
      <p:sp>
        <p:nvSpPr>
          <p:cNvPr id="69635" name="Rectangle 2"/>
          <p:cNvSpPr>
            <a:spLocks noGrp="1" noRot="1" noChangeAspect="1" noChangeArrowheads="1" noTextEdit="1"/>
          </p:cNvSpPr>
          <p:nvPr>
            <p:ph type="sldImg"/>
          </p:nvPr>
        </p:nvSpPr>
        <p:spPr>
          <a:xfrm>
            <a:off x="381000" y="685800"/>
            <a:ext cx="6096000" cy="3429000"/>
          </a:xfrm>
          <a:ln/>
        </p:spPr>
      </p:sp>
      <p:sp>
        <p:nvSpPr>
          <p:cNvPr id="69636"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860898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6722DA9A-EA60-4D1A-855D-BC3EDA6F0595}" type="slidenum">
              <a:rPr lang="en-US" smtClean="0"/>
              <a:pPr/>
              <a:t>5</a:t>
            </a:fld>
            <a:endParaRPr lang="en-US" dirty="0" smtClean="0"/>
          </a:p>
        </p:txBody>
      </p:sp>
      <p:sp>
        <p:nvSpPr>
          <p:cNvPr id="50179" name="Rectangle 2"/>
          <p:cNvSpPr>
            <a:spLocks noGrp="1" noRot="1" noChangeAspect="1" noChangeArrowheads="1" noTextEdit="1"/>
          </p:cNvSpPr>
          <p:nvPr>
            <p:ph type="sldImg"/>
          </p:nvPr>
        </p:nvSpPr>
        <p:spPr>
          <a:xfrm>
            <a:off x="381000" y="685800"/>
            <a:ext cx="6096000" cy="3429000"/>
          </a:xfrm>
          <a:ln/>
        </p:spPr>
      </p:sp>
      <p:sp>
        <p:nvSpPr>
          <p:cNvPr id="50180"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6088720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92EB3CB4-B56E-49D2-B861-603439FB4384}" type="slidenum">
              <a:rPr lang="en-US" smtClean="0"/>
              <a:pPr/>
              <a:t>38</a:t>
            </a:fld>
            <a:endParaRPr lang="en-US" dirty="0" smtClean="0"/>
          </a:p>
        </p:txBody>
      </p:sp>
      <p:sp>
        <p:nvSpPr>
          <p:cNvPr id="70659" name="Rectangle 2"/>
          <p:cNvSpPr>
            <a:spLocks noGrp="1" noRot="1" noChangeAspect="1" noChangeArrowheads="1" noTextEdit="1"/>
          </p:cNvSpPr>
          <p:nvPr>
            <p:ph type="sldImg"/>
          </p:nvPr>
        </p:nvSpPr>
        <p:spPr>
          <a:xfrm>
            <a:off x="381000" y="685800"/>
            <a:ext cx="6096000" cy="3429000"/>
          </a:xfrm>
          <a:ln/>
        </p:spPr>
      </p:sp>
      <p:sp>
        <p:nvSpPr>
          <p:cNvPr id="70660"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708176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1CC47587-6815-4008-9245-0DE91CD91FA1}" type="slidenum">
              <a:rPr lang="en-US" smtClean="0"/>
              <a:pPr/>
              <a:t>40</a:t>
            </a:fld>
            <a:endParaRPr lang="en-US" dirty="0" smtClean="0"/>
          </a:p>
        </p:txBody>
      </p:sp>
      <p:sp>
        <p:nvSpPr>
          <p:cNvPr id="71683" name="Rectangle 2"/>
          <p:cNvSpPr>
            <a:spLocks noGrp="1" noRot="1" noChangeAspect="1" noChangeArrowheads="1" noTextEdit="1"/>
          </p:cNvSpPr>
          <p:nvPr>
            <p:ph type="sldImg"/>
          </p:nvPr>
        </p:nvSpPr>
        <p:spPr>
          <a:xfrm>
            <a:off x="381000" y="685800"/>
            <a:ext cx="6096000" cy="3429000"/>
          </a:xfrm>
          <a:ln/>
        </p:spPr>
      </p:sp>
      <p:sp>
        <p:nvSpPr>
          <p:cNvPr id="7168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893973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6C28B04F-9A87-4AE7-9228-C44CF0ECBB51}" type="slidenum">
              <a:rPr lang="en-US" smtClean="0"/>
              <a:pPr/>
              <a:t>6</a:t>
            </a:fld>
            <a:endParaRPr lang="en-US" dirty="0" smtClean="0"/>
          </a:p>
        </p:txBody>
      </p:sp>
      <p:sp>
        <p:nvSpPr>
          <p:cNvPr id="51203" name="Rectangle 2"/>
          <p:cNvSpPr>
            <a:spLocks noGrp="1" noRot="1" noChangeAspect="1" noChangeArrowheads="1" noTextEdit="1"/>
          </p:cNvSpPr>
          <p:nvPr>
            <p:ph type="sldImg"/>
          </p:nvPr>
        </p:nvSpPr>
        <p:spPr>
          <a:xfrm>
            <a:off x="381000" y="685800"/>
            <a:ext cx="6096000" cy="3429000"/>
          </a:xfrm>
          <a:ln/>
        </p:spPr>
      </p:sp>
      <p:sp>
        <p:nvSpPr>
          <p:cNvPr id="5120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345339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D995D815-DEEF-4971-AAE4-BD6115499616}" type="slidenum">
              <a:rPr lang="en-US" smtClean="0"/>
              <a:pPr/>
              <a:t>7</a:t>
            </a:fld>
            <a:endParaRPr lang="en-US" dirty="0" smtClean="0"/>
          </a:p>
        </p:txBody>
      </p:sp>
      <p:sp>
        <p:nvSpPr>
          <p:cNvPr id="52227" name="Rectangle 2"/>
          <p:cNvSpPr>
            <a:spLocks noGrp="1" noRot="1" noChangeAspect="1" noChangeArrowheads="1" noTextEdit="1"/>
          </p:cNvSpPr>
          <p:nvPr>
            <p:ph type="sldImg"/>
          </p:nvPr>
        </p:nvSpPr>
        <p:spPr>
          <a:xfrm>
            <a:off x="381000" y="685800"/>
            <a:ext cx="6096000" cy="3429000"/>
          </a:xfrm>
          <a:ln/>
        </p:spPr>
      </p:sp>
      <p:sp>
        <p:nvSpPr>
          <p:cNvPr id="5222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72732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B4CD2B68-D527-41C2-BA14-26381D9EE710}" type="slidenum">
              <a:rPr lang="en-US" smtClean="0"/>
              <a:pPr/>
              <a:t>8</a:t>
            </a:fld>
            <a:endParaRPr lang="en-US" dirty="0" smtClean="0"/>
          </a:p>
        </p:txBody>
      </p:sp>
      <p:sp>
        <p:nvSpPr>
          <p:cNvPr id="53251" name="Rectangle 2"/>
          <p:cNvSpPr>
            <a:spLocks noGrp="1" noRot="1" noChangeAspect="1" noChangeArrowheads="1" noTextEdit="1"/>
          </p:cNvSpPr>
          <p:nvPr>
            <p:ph type="sldImg"/>
          </p:nvPr>
        </p:nvSpPr>
        <p:spPr>
          <a:xfrm>
            <a:off x="381000" y="685800"/>
            <a:ext cx="6096000" cy="3429000"/>
          </a:xfrm>
          <a:ln/>
        </p:spPr>
      </p:sp>
      <p:sp>
        <p:nvSpPr>
          <p:cNvPr id="53252"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093159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6F2CB194-E6E6-426E-B811-531042DDF99A}" type="slidenum">
              <a:rPr lang="en-US" smtClean="0"/>
              <a:pPr/>
              <a:t>9</a:t>
            </a:fld>
            <a:endParaRPr lang="en-US" dirty="0" smtClean="0"/>
          </a:p>
        </p:txBody>
      </p:sp>
      <p:sp>
        <p:nvSpPr>
          <p:cNvPr id="55299" name="Rectangle 2"/>
          <p:cNvSpPr>
            <a:spLocks noGrp="1" noRot="1" noChangeAspect="1" noChangeArrowheads="1" noTextEdit="1"/>
          </p:cNvSpPr>
          <p:nvPr>
            <p:ph type="sldImg"/>
          </p:nvPr>
        </p:nvSpPr>
        <p:spPr>
          <a:xfrm>
            <a:off x="381000" y="685800"/>
            <a:ext cx="6096000" cy="3429000"/>
          </a:xfrm>
          <a:ln/>
        </p:spPr>
      </p:sp>
      <p:sp>
        <p:nvSpPr>
          <p:cNvPr id="55300"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533720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A09069B1-4B03-4A1B-BBCA-D589D1E15166}" type="slidenum">
              <a:rPr lang="en-US" smtClean="0"/>
              <a:pPr/>
              <a:t>10</a:t>
            </a:fld>
            <a:endParaRPr lang="en-US" dirty="0" smtClean="0"/>
          </a:p>
        </p:txBody>
      </p:sp>
      <p:sp>
        <p:nvSpPr>
          <p:cNvPr id="56323" name="Rectangle 2"/>
          <p:cNvSpPr>
            <a:spLocks noGrp="1" noRot="1" noChangeAspect="1" noChangeArrowheads="1" noTextEdit="1"/>
          </p:cNvSpPr>
          <p:nvPr>
            <p:ph type="sldImg"/>
          </p:nvPr>
        </p:nvSpPr>
        <p:spPr>
          <a:xfrm>
            <a:off x="381000" y="685800"/>
            <a:ext cx="6096000" cy="3429000"/>
          </a:xfrm>
          <a:ln/>
        </p:spPr>
      </p:sp>
      <p:sp>
        <p:nvSpPr>
          <p:cNvPr id="5632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96443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6F6985F0-FA16-4284-B10D-39FC6D3D576A}" type="slidenum">
              <a:rPr lang="en-US" smtClean="0"/>
              <a:pPr/>
              <a:t>11</a:t>
            </a:fld>
            <a:endParaRPr lang="en-US" dirty="0" smtClean="0"/>
          </a:p>
        </p:txBody>
      </p:sp>
      <p:sp>
        <p:nvSpPr>
          <p:cNvPr id="57347" name="Rectangle 2"/>
          <p:cNvSpPr>
            <a:spLocks noGrp="1" noRot="1" noChangeAspect="1" noChangeArrowheads="1" noTextEdit="1"/>
          </p:cNvSpPr>
          <p:nvPr>
            <p:ph type="sldImg"/>
          </p:nvPr>
        </p:nvSpPr>
        <p:spPr>
          <a:xfrm>
            <a:off x="381000" y="685800"/>
            <a:ext cx="6096000" cy="3429000"/>
          </a:xfrm>
          <a:ln/>
        </p:spPr>
      </p:sp>
      <p:sp>
        <p:nvSpPr>
          <p:cNvPr id="5734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938144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5969D5C8-AF24-49B3-B52C-5D2B2F42ADE7}" type="slidenum">
              <a:rPr lang="en-US" smtClean="0"/>
              <a:pPr/>
              <a:t>14</a:t>
            </a:fld>
            <a:endParaRPr lang="en-US" dirty="0" smtClean="0"/>
          </a:p>
        </p:txBody>
      </p:sp>
      <p:sp>
        <p:nvSpPr>
          <p:cNvPr id="58371" name="Rectangle 2"/>
          <p:cNvSpPr>
            <a:spLocks noGrp="1" noRot="1" noChangeAspect="1" noChangeArrowheads="1" noTextEdit="1"/>
          </p:cNvSpPr>
          <p:nvPr>
            <p:ph type="sldImg"/>
          </p:nvPr>
        </p:nvSpPr>
        <p:spPr>
          <a:xfrm>
            <a:off x="381000" y="685800"/>
            <a:ext cx="6096000" cy="3429000"/>
          </a:xfrm>
          <a:ln/>
        </p:spPr>
      </p:sp>
      <p:sp>
        <p:nvSpPr>
          <p:cNvPr id="58372"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5615070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endParaRPr kumimoji="0" lang="en-US" dirty="0"/>
          </a:p>
        </p:txBody>
      </p:sp>
      <p:sp>
        <p:nvSpPr>
          <p:cNvPr id="6" name="Slide Number Placeholder 5"/>
          <p:cNvSpPr>
            <a:spLocks noGrp="1"/>
          </p:cNvSpPr>
          <p:nvPr>
            <p:ph type="sldNum" sz="quarter" idx="12"/>
          </p:nvPr>
        </p:nvSpPr>
        <p:spPr/>
        <p:txBody>
          <a:bodyPr/>
          <a:lstStyle/>
          <a:p>
            <a:pPr>
              <a:defRPr/>
            </a:pPr>
            <a:fld id="{F06EB4B7-7C97-419B-B229-708752CA2E98}" type="slidenum">
              <a:rPr lang="en-US" smtClean="0"/>
              <a:pPr>
                <a:defRPr/>
              </a:pPr>
              <a:t>‹#›</a:t>
            </a:fld>
            <a:endParaRPr lang="en-US" dirty="0"/>
          </a:p>
        </p:txBody>
      </p:sp>
    </p:spTree>
    <p:extLst>
      <p:ext uri="{BB962C8B-B14F-4D97-AF65-F5344CB8AC3E}">
        <p14:creationId xmlns:p14="http://schemas.microsoft.com/office/powerpoint/2010/main" val="35446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dirty="0" smtClean="0"/>
              <a:t>Scriptural Transferability Theory</a:t>
            </a:r>
            <a:endParaRPr lang="en-US" dirty="0"/>
          </a:p>
        </p:txBody>
      </p:sp>
      <p:sp>
        <p:nvSpPr>
          <p:cNvPr id="6" name="Slide Number Placeholder 5"/>
          <p:cNvSpPr>
            <a:spLocks noGrp="1"/>
          </p:cNvSpPr>
          <p:nvPr>
            <p:ph type="sldNum" sz="quarter" idx="12"/>
          </p:nvPr>
        </p:nvSpPr>
        <p:spPr/>
        <p:txBody>
          <a:bodyPr/>
          <a:lstStyle/>
          <a:p>
            <a:pPr>
              <a:defRPr/>
            </a:pPr>
            <a:fld id="{6D7BD4A4-3D05-4CE0-B137-1F69AB81A8A6}" type="slidenum">
              <a:rPr lang="en-US" smtClean="0"/>
              <a:pPr>
                <a:defRPr/>
              </a:pPr>
              <a:t>‹#›</a:t>
            </a:fld>
            <a:endParaRPr lang="en-US" dirty="0"/>
          </a:p>
        </p:txBody>
      </p:sp>
    </p:spTree>
    <p:extLst>
      <p:ext uri="{BB962C8B-B14F-4D97-AF65-F5344CB8AC3E}">
        <p14:creationId xmlns:p14="http://schemas.microsoft.com/office/powerpoint/2010/main" val="1980564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dirty="0" smtClean="0"/>
              <a:t>Scriptural Transferability Theory</a:t>
            </a:r>
            <a:endParaRPr lang="en-US" dirty="0"/>
          </a:p>
        </p:txBody>
      </p:sp>
      <p:sp>
        <p:nvSpPr>
          <p:cNvPr id="6" name="Slide Number Placeholder 5"/>
          <p:cNvSpPr>
            <a:spLocks noGrp="1"/>
          </p:cNvSpPr>
          <p:nvPr>
            <p:ph type="sldNum" sz="quarter" idx="12"/>
          </p:nvPr>
        </p:nvSpPr>
        <p:spPr/>
        <p:txBody>
          <a:bodyPr/>
          <a:lstStyle/>
          <a:p>
            <a:pPr>
              <a:defRPr/>
            </a:pPr>
            <a:fld id="{EAFE965B-1180-4C63-A801-743EC491A5F2}" type="slidenum">
              <a:rPr lang="en-US" smtClean="0"/>
              <a:pPr>
                <a:defRPr/>
              </a:pPr>
              <a:t>‹#›</a:t>
            </a:fld>
            <a:endParaRPr lang="en-US" dirty="0"/>
          </a:p>
        </p:txBody>
      </p:sp>
    </p:spTree>
    <p:extLst>
      <p:ext uri="{BB962C8B-B14F-4D97-AF65-F5344CB8AC3E}">
        <p14:creationId xmlns:p14="http://schemas.microsoft.com/office/powerpoint/2010/main" val="1353157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endParaRPr kumimoji="0" lang="en-US" dirty="0"/>
          </a:p>
        </p:txBody>
      </p:sp>
      <p:sp>
        <p:nvSpPr>
          <p:cNvPr id="6" name="Slide Number Placeholder 5"/>
          <p:cNvSpPr>
            <a:spLocks noGrp="1"/>
          </p:cNvSpPr>
          <p:nvPr>
            <p:ph type="sldNum" sz="quarter" idx="12"/>
          </p:nvPr>
        </p:nvSpPr>
        <p:spPr/>
        <p:txBody>
          <a:bodyPr/>
          <a:lstStyle/>
          <a:p>
            <a:pPr>
              <a:defRPr/>
            </a:pPr>
            <a:fld id="{CE046A62-FECE-4815-8A9B-2ED5FB49E132}" type="slidenum">
              <a:rPr lang="en-US" smtClean="0"/>
              <a:pPr>
                <a:defRPr/>
              </a:pPr>
              <a:t>‹#›</a:t>
            </a:fld>
            <a:endParaRPr lang="en-US" dirty="0"/>
          </a:p>
        </p:txBody>
      </p:sp>
    </p:spTree>
    <p:extLst>
      <p:ext uri="{BB962C8B-B14F-4D97-AF65-F5344CB8AC3E}">
        <p14:creationId xmlns:p14="http://schemas.microsoft.com/office/powerpoint/2010/main" val="891750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dirty="0" smtClean="0"/>
              <a:t>Scriptural Transferability Theory</a:t>
            </a:r>
            <a:endParaRPr lang="en-US" dirty="0"/>
          </a:p>
        </p:txBody>
      </p:sp>
      <p:sp>
        <p:nvSpPr>
          <p:cNvPr id="6" name="Slide Number Placeholder 5"/>
          <p:cNvSpPr>
            <a:spLocks noGrp="1"/>
          </p:cNvSpPr>
          <p:nvPr>
            <p:ph type="sldNum" sz="quarter" idx="12"/>
          </p:nvPr>
        </p:nvSpPr>
        <p:spPr/>
        <p:txBody>
          <a:bodyPr/>
          <a:lstStyle/>
          <a:p>
            <a:pPr>
              <a:defRPr/>
            </a:pPr>
            <a:fld id="{F625D9A9-3741-4CF4-BD5D-D4E3B9F4E70A}" type="slidenum">
              <a:rPr lang="en-US" smtClean="0"/>
              <a:pPr>
                <a:defRPr/>
              </a:pPr>
              <a:t>‹#›</a:t>
            </a:fld>
            <a:endParaRPr lang="en-US" dirty="0"/>
          </a:p>
        </p:txBody>
      </p:sp>
    </p:spTree>
    <p:extLst>
      <p:ext uri="{BB962C8B-B14F-4D97-AF65-F5344CB8AC3E}">
        <p14:creationId xmlns:p14="http://schemas.microsoft.com/office/powerpoint/2010/main" val="356617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r>
              <a:rPr lang="en-US" dirty="0" smtClean="0"/>
              <a:t>Scriptural Transferability Theory</a:t>
            </a:r>
            <a:endParaRPr lang="en-US" dirty="0"/>
          </a:p>
        </p:txBody>
      </p:sp>
      <p:sp>
        <p:nvSpPr>
          <p:cNvPr id="7" name="Slide Number Placeholder 6"/>
          <p:cNvSpPr>
            <a:spLocks noGrp="1"/>
          </p:cNvSpPr>
          <p:nvPr>
            <p:ph type="sldNum" sz="quarter" idx="12"/>
          </p:nvPr>
        </p:nvSpPr>
        <p:spPr/>
        <p:txBody>
          <a:bodyPr/>
          <a:lstStyle/>
          <a:p>
            <a:pPr>
              <a:defRPr/>
            </a:pPr>
            <a:fld id="{BC526E98-624A-42E3-B8CE-278A63B16DC5}" type="slidenum">
              <a:rPr lang="en-US" smtClean="0"/>
              <a:pPr>
                <a:defRPr/>
              </a:pPr>
              <a:t>‹#›</a:t>
            </a:fld>
            <a:endParaRPr lang="en-US" dirty="0"/>
          </a:p>
        </p:txBody>
      </p:sp>
    </p:spTree>
    <p:extLst>
      <p:ext uri="{BB962C8B-B14F-4D97-AF65-F5344CB8AC3E}">
        <p14:creationId xmlns:p14="http://schemas.microsoft.com/office/powerpoint/2010/main" val="37211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dirty="0"/>
          </a:p>
        </p:txBody>
      </p:sp>
      <p:sp>
        <p:nvSpPr>
          <p:cNvPr id="8" name="Footer Placeholder 7"/>
          <p:cNvSpPr>
            <a:spLocks noGrp="1"/>
          </p:cNvSpPr>
          <p:nvPr>
            <p:ph type="ftr" sz="quarter" idx="11"/>
          </p:nvPr>
        </p:nvSpPr>
        <p:spPr/>
        <p:txBody>
          <a:bodyPr/>
          <a:lstStyle/>
          <a:p>
            <a:pPr>
              <a:defRPr/>
            </a:pPr>
            <a:r>
              <a:rPr lang="en-US" dirty="0" smtClean="0"/>
              <a:t>Scriptural Transferability Theory</a:t>
            </a:r>
            <a:endParaRPr lang="en-US" dirty="0"/>
          </a:p>
        </p:txBody>
      </p:sp>
      <p:sp>
        <p:nvSpPr>
          <p:cNvPr id="9" name="Slide Number Placeholder 8"/>
          <p:cNvSpPr>
            <a:spLocks noGrp="1"/>
          </p:cNvSpPr>
          <p:nvPr>
            <p:ph type="sldNum" sz="quarter" idx="12"/>
          </p:nvPr>
        </p:nvSpPr>
        <p:spPr/>
        <p:txBody>
          <a:bodyPr/>
          <a:lstStyle/>
          <a:p>
            <a:pPr>
              <a:defRPr/>
            </a:pPr>
            <a:fld id="{28249B0E-3E27-4E6C-AB60-601231A414A4}" type="slidenum">
              <a:rPr lang="en-US" smtClean="0"/>
              <a:pPr>
                <a:defRPr/>
              </a:pPr>
              <a:t>‹#›</a:t>
            </a:fld>
            <a:endParaRPr lang="en-US" dirty="0"/>
          </a:p>
        </p:txBody>
      </p:sp>
    </p:spTree>
    <p:extLst>
      <p:ext uri="{BB962C8B-B14F-4D97-AF65-F5344CB8AC3E}">
        <p14:creationId xmlns:p14="http://schemas.microsoft.com/office/powerpoint/2010/main" val="496258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r>
              <a:rPr lang="en-US" dirty="0" smtClean="0"/>
              <a:t>Scriptural Transferability Theory</a:t>
            </a:r>
            <a:endParaRPr lang="en-US" dirty="0"/>
          </a:p>
        </p:txBody>
      </p:sp>
      <p:sp>
        <p:nvSpPr>
          <p:cNvPr id="5" name="Slide Number Placeholder 4"/>
          <p:cNvSpPr>
            <a:spLocks noGrp="1"/>
          </p:cNvSpPr>
          <p:nvPr>
            <p:ph type="sldNum" sz="quarter" idx="12"/>
          </p:nvPr>
        </p:nvSpPr>
        <p:spPr/>
        <p:txBody>
          <a:bodyPr/>
          <a:lstStyle/>
          <a:p>
            <a:pPr>
              <a:defRPr/>
            </a:pPr>
            <a:fld id="{6916B687-0398-4586-A5FC-18213170AE0D}" type="slidenum">
              <a:rPr lang="en-US" smtClean="0"/>
              <a:pPr>
                <a:defRPr/>
              </a:pPr>
              <a:t>‹#›</a:t>
            </a:fld>
            <a:endParaRPr lang="en-US" dirty="0"/>
          </a:p>
        </p:txBody>
      </p:sp>
    </p:spTree>
    <p:extLst>
      <p:ext uri="{BB962C8B-B14F-4D97-AF65-F5344CB8AC3E}">
        <p14:creationId xmlns:p14="http://schemas.microsoft.com/office/powerpoint/2010/main" val="1938549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pPr>
              <a:defRPr/>
            </a:pPr>
            <a:r>
              <a:rPr lang="en-US" dirty="0" smtClean="0"/>
              <a:t>Scriptural Transferability Theory</a:t>
            </a:r>
            <a:endParaRPr lang="en-US" dirty="0"/>
          </a:p>
        </p:txBody>
      </p:sp>
      <p:sp>
        <p:nvSpPr>
          <p:cNvPr id="4" name="Slide Number Placeholder 3"/>
          <p:cNvSpPr>
            <a:spLocks noGrp="1"/>
          </p:cNvSpPr>
          <p:nvPr>
            <p:ph type="sldNum" sz="quarter" idx="12"/>
          </p:nvPr>
        </p:nvSpPr>
        <p:spPr/>
        <p:txBody>
          <a:bodyPr/>
          <a:lstStyle/>
          <a:p>
            <a:pPr>
              <a:defRPr/>
            </a:pPr>
            <a:fld id="{217DCF95-9C03-468E-8103-034F7BA15613}" type="slidenum">
              <a:rPr lang="en-US" smtClean="0"/>
              <a:pPr>
                <a:defRPr/>
              </a:pPr>
              <a:t>‹#›</a:t>
            </a:fld>
            <a:endParaRPr lang="en-US" dirty="0"/>
          </a:p>
        </p:txBody>
      </p:sp>
    </p:spTree>
    <p:extLst>
      <p:ext uri="{BB962C8B-B14F-4D97-AF65-F5344CB8AC3E}">
        <p14:creationId xmlns:p14="http://schemas.microsoft.com/office/powerpoint/2010/main" val="1725205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r>
              <a:rPr lang="en-US" dirty="0" smtClean="0"/>
              <a:t>Scriptural Transferability Theory</a:t>
            </a:r>
            <a:endParaRPr lang="en-US" dirty="0"/>
          </a:p>
        </p:txBody>
      </p:sp>
      <p:sp>
        <p:nvSpPr>
          <p:cNvPr id="7" name="Slide Number Placeholder 6"/>
          <p:cNvSpPr>
            <a:spLocks noGrp="1"/>
          </p:cNvSpPr>
          <p:nvPr>
            <p:ph type="sldNum" sz="quarter" idx="12"/>
          </p:nvPr>
        </p:nvSpPr>
        <p:spPr/>
        <p:txBody>
          <a:bodyPr/>
          <a:lstStyle/>
          <a:p>
            <a:pPr>
              <a:defRPr/>
            </a:pPr>
            <a:fld id="{E9B00D4E-D5DC-410D-8AD2-FF71FF346978}" type="slidenum">
              <a:rPr lang="en-US" smtClean="0"/>
              <a:pPr>
                <a:defRPr/>
              </a:pPr>
              <a:t>‹#›</a:t>
            </a:fld>
            <a:endParaRPr lang="en-US" dirty="0"/>
          </a:p>
        </p:txBody>
      </p:sp>
    </p:spTree>
    <p:extLst>
      <p:ext uri="{BB962C8B-B14F-4D97-AF65-F5344CB8AC3E}">
        <p14:creationId xmlns:p14="http://schemas.microsoft.com/office/powerpoint/2010/main" val="211359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r>
              <a:rPr lang="en-US" dirty="0" smtClean="0"/>
              <a:t>Scriptural Transferability Theory</a:t>
            </a:r>
            <a:endParaRPr lang="en-US" dirty="0"/>
          </a:p>
        </p:txBody>
      </p:sp>
      <p:sp>
        <p:nvSpPr>
          <p:cNvPr id="7" name="Slide Number Placeholder 6"/>
          <p:cNvSpPr>
            <a:spLocks noGrp="1"/>
          </p:cNvSpPr>
          <p:nvPr>
            <p:ph type="sldNum" sz="quarter" idx="12"/>
          </p:nvPr>
        </p:nvSpPr>
        <p:spPr/>
        <p:txBody>
          <a:bodyPr/>
          <a:lstStyle/>
          <a:p>
            <a:pPr>
              <a:defRPr/>
            </a:pPr>
            <a:fld id="{6DFF628B-2E94-4555-927B-FE7917C54B39}" type="slidenum">
              <a:rPr lang="en-US" smtClean="0"/>
              <a:pPr>
                <a:defRPr/>
              </a:pPr>
              <a:t>‹#›</a:t>
            </a:fld>
            <a:endParaRPr lang="en-US" dirty="0"/>
          </a:p>
        </p:txBody>
      </p:sp>
    </p:spTree>
    <p:extLst>
      <p:ext uri="{BB962C8B-B14F-4D97-AF65-F5344CB8AC3E}">
        <p14:creationId xmlns:p14="http://schemas.microsoft.com/office/powerpoint/2010/main" val="381265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r" eaLnBrk="1" latinLnBrk="0" hangingPunct="1"/>
            <a:fld id="{564CF2E0-CCC4-4E1E-9902-C3C36AB3FDA4}" type="datetimeFigureOut">
              <a:rPr lang="en-US" smtClean="0"/>
              <a:pPr algn="r" eaLnBrk="1" latinLnBrk="0" hangingPunct="1"/>
              <a:t>12/4/2015</a:t>
            </a:fld>
            <a:endParaRPr lang="en-US" sz="1400" dirty="0">
              <a:solidFill>
                <a:schemeClr val="tx2"/>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0" lang="en-US" sz="1400" dirty="0">
              <a:solidFill>
                <a:schemeClr val="tx2"/>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2081B1A-A575-418A-92C0-D8F307EAF1D5}" type="slidenum">
              <a:rPr lang="en-US" smtClean="0"/>
              <a:pPr>
                <a:defRPr/>
              </a:pPr>
              <a:t>‹#›</a:t>
            </a:fld>
            <a:endParaRPr lang="en-US" dirty="0"/>
          </a:p>
        </p:txBody>
      </p:sp>
    </p:spTree>
    <p:extLst>
      <p:ext uri="{BB962C8B-B14F-4D97-AF65-F5344CB8AC3E}">
        <p14:creationId xmlns:p14="http://schemas.microsoft.com/office/powerpoint/2010/main" val="851865825"/>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17.png"/><Relationship Id="rId4" Type="http://schemas.openxmlformats.org/officeDocument/2006/relationships/notesSlide" Target="../notesSlides/notesSlide1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2.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71500" y="1143000"/>
            <a:ext cx="11049000" cy="1752600"/>
          </a:xfrm>
        </p:spPr>
        <p:txBody>
          <a:bodyPr>
            <a:noAutofit/>
          </a:bodyPr>
          <a:lstStyle/>
          <a:p>
            <a:r>
              <a:rPr lang="en-US" sz="4000" dirty="0">
                <a:latin typeface="Segoe UI Light" charset="0"/>
                <a:ea typeface="Segoe UI Light" charset="0"/>
                <a:cs typeface="Segoe UI Light" charset="0"/>
              </a:rPr>
              <a:t>Manuscript </a:t>
            </a:r>
            <a:r>
              <a:rPr lang="en-US" sz="4000" dirty="0">
                <a:solidFill>
                  <a:srgbClr val="FF0000"/>
                </a:solidFill>
                <a:latin typeface="Segoe UI Light" charset="0"/>
                <a:ea typeface="Segoe UI Light" charset="0"/>
                <a:cs typeface="Segoe UI Light" charset="0"/>
              </a:rPr>
              <a:t>Learnability</a:t>
            </a:r>
            <a:r>
              <a:rPr lang="en-US" sz="4000" dirty="0">
                <a:latin typeface="Segoe UI Light" charset="0"/>
                <a:ea typeface="Segoe UI Light" charset="0"/>
                <a:cs typeface="Segoe UI Light" charset="0"/>
              </a:rPr>
              <a:t> and Indigenous Knowledge for Development – Hausa Ajami in Historical Context</a:t>
            </a:r>
          </a:p>
        </p:txBody>
      </p:sp>
      <p:sp>
        <p:nvSpPr>
          <p:cNvPr id="2051" name="Rectangle 3"/>
          <p:cNvSpPr>
            <a:spLocks noGrp="1" noChangeArrowheads="1"/>
          </p:cNvSpPr>
          <p:nvPr>
            <p:ph type="subTitle" idx="1"/>
          </p:nvPr>
        </p:nvSpPr>
        <p:spPr>
          <a:xfrm>
            <a:off x="1981200" y="3352800"/>
            <a:ext cx="8229600" cy="2362200"/>
          </a:xfrm>
        </p:spPr>
        <p:txBody>
          <a:bodyPr>
            <a:normAutofit/>
          </a:bodyPr>
          <a:lstStyle/>
          <a:p>
            <a:pPr eaLnBrk="1" hangingPunct="1">
              <a:lnSpc>
                <a:spcPct val="90000"/>
              </a:lnSpc>
              <a:defRPr/>
            </a:pPr>
            <a:r>
              <a:rPr lang="en-GB" sz="2000" b="1" dirty="0"/>
              <a:t>Abdalla Uba Adamu</a:t>
            </a:r>
          </a:p>
          <a:p>
            <a:pPr eaLnBrk="1" hangingPunct="1">
              <a:lnSpc>
                <a:spcPct val="90000"/>
              </a:lnSpc>
              <a:defRPr/>
            </a:pPr>
            <a:r>
              <a:rPr lang="en-GB" sz="2400" dirty="0" smtClean="0"/>
              <a:t>Department </a:t>
            </a:r>
            <a:r>
              <a:rPr lang="en-GB" sz="2400" dirty="0"/>
              <a:t>of </a:t>
            </a:r>
            <a:r>
              <a:rPr lang="en-GB" sz="2400" dirty="0" smtClean="0"/>
              <a:t>Mass Communication</a:t>
            </a:r>
          </a:p>
          <a:p>
            <a:pPr eaLnBrk="1" hangingPunct="1">
              <a:lnSpc>
                <a:spcPct val="90000"/>
              </a:lnSpc>
              <a:defRPr/>
            </a:pPr>
            <a:r>
              <a:rPr lang="en-GB" sz="2800" dirty="0" smtClean="0"/>
              <a:t>Bayero </a:t>
            </a:r>
            <a:r>
              <a:rPr lang="en-GB" sz="2800" dirty="0"/>
              <a:t>University, Kano, </a:t>
            </a:r>
            <a:r>
              <a:rPr lang="en-GB" sz="2800" dirty="0" smtClean="0"/>
              <a:t>Nigeria</a:t>
            </a:r>
          </a:p>
          <a:p>
            <a:pPr eaLnBrk="1" hangingPunct="1">
              <a:lnSpc>
                <a:spcPct val="90000"/>
              </a:lnSpc>
              <a:defRPr/>
            </a:pPr>
            <a:endParaRPr lang="en-GB" sz="2800" dirty="0"/>
          </a:p>
          <a:p>
            <a:pPr>
              <a:defRPr/>
            </a:pPr>
            <a:r>
              <a:rPr lang="en-US" i="1" dirty="0" smtClean="0"/>
              <a:t>Rutgers, Islam </a:t>
            </a:r>
            <a:r>
              <a:rPr lang="en-US" i="1" dirty="0"/>
              <a:t>and African </a:t>
            </a:r>
            <a:r>
              <a:rPr lang="en-US" i="1" dirty="0" smtClean="0"/>
              <a:t>Literature</a:t>
            </a:r>
            <a:r>
              <a:rPr lang="en-US" dirty="0" smtClean="0"/>
              <a:t>,  </a:t>
            </a:r>
            <a:r>
              <a:rPr lang="en-US" smtClean="0"/>
              <a:t>26</a:t>
            </a:r>
            <a:r>
              <a:rPr lang="en-US" baseline="30000" smtClean="0"/>
              <a:t>th</a:t>
            </a:r>
            <a:r>
              <a:rPr lang="en-US" smtClean="0"/>
              <a:t> October 2015</a:t>
            </a:r>
            <a:endParaRPr lang="en-GB" sz="28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85800" y="128129"/>
            <a:ext cx="9448801" cy="585787"/>
          </a:xfrm>
        </p:spPr>
        <p:txBody>
          <a:bodyPr>
            <a:normAutofit fontScale="90000"/>
          </a:bodyPr>
          <a:lstStyle/>
          <a:p>
            <a:pPr eaLnBrk="1" hangingPunct="1">
              <a:defRPr/>
            </a:pPr>
            <a:r>
              <a:rPr lang="en-US" sz="4000" dirty="0">
                <a:latin typeface="Segoe UI Light" charset="0"/>
                <a:ea typeface="Segoe UI Light" charset="0"/>
                <a:cs typeface="Segoe UI Light" charset="0"/>
              </a:rPr>
              <a:t>Mission </a:t>
            </a:r>
            <a:r>
              <a:rPr lang="en-US" sz="4000" dirty="0" smtClean="0">
                <a:latin typeface="Segoe UI Light" charset="0"/>
                <a:ea typeface="Segoe UI Light" charset="0"/>
                <a:cs typeface="Segoe UI Light" charset="0"/>
              </a:rPr>
              <a:t>Statement</a:t>
            </a:r>
            <a:r>
              <a:rPr lang="en-US" sz="4000" dirty="0">
                <a:latin typeface="Segoe UI Light" charset="0"/>
                <a:ea typeface="Segoe UI Light" charset="0"/>
                <a:cs typeface="Segoe UI Light" charset="0"/>
              </a:rPr>
              <a:t>…</a:t>
            </a:r>
          </a:p>
        </p:txBody>
      </p:sp>
      <p:sp>
        <p:nvSpPr>
          <p:cNvPr id="31747" name="Rectangle 3"/>
          <p:cNvSpPr>
            <a:spLocks noGrp="1" noChangeArrowheads="1"/>
          </p:cNvSpPr>
          <p:nvPr>
            <p:ph idx="1"/>
          </p:nvPr>
        </p:nvSpPr>
        <p:spPr>
          <a:xfrm>
            <a:off x="685800" y="990599"/>
            <a:ext cx="10896600" cy="5730875"/>
          </a:xfrm>
        </p:spPr>
        <p:txBody>
          <a:bodyPr>
            <a:normAutofit/>
          </a:bodyPr>
          <a:lstStyle/>
          <a:p>
            <a:pPr eaLnBrk="1" hangingPunct="1">
              <a:lnSpc>
                <a:spcPct val="90000"/>
              </a:lnSpc>
              <a:defRPr/>
            </a:pPr>
            <a:r>
              <a:rPr lang="en-US" sz="3200" dirty="0"/>
              <a:t>I intend to show how the Muslim Hausa of Northern Nigeria have made the transition from </a:t>
            </a:r>
            <a:r>
              <a:rPr lang="en-US" sz="3200" b="1" i="1" dirty="0"/>
              <a:t>orality</a:t>
            </a:r>
            <a:r>
              <a:rPr lang="en-US" sz="3200" dirty="0"/>
              <a:t> to </a:t>
            </a:r>
            <a:r>
              <a:rPr lang="en-US" sz="3200" b="1" i="1" dirty="0">
                <a:solidFill>
                  <a:srgbClr val="FF0000"/>
                </a:solidFill>
              </a:rPr>
              <a:t>scripturality</a:t>
            </a:r>
            <a:r>
              <a:rPr lang="en-US" sz="3200" dirty="0">
                <a:solidFill>
                  <a:srgbClr val="FF0000"/>
                </a:solidFill>
              </a:rPr>
              <a:t> </a:t>
            </a:r>
            <a:r>
              <a:rPr lang="en-US" sz="3200" dirty="0"/>
              <a:t>and eventually </a:t>
            </a:r>
            <a:r>
              <a:rPr lang="en-US" sz="3200" b="1" i="1" dirty="0">
                <a:solidFill>
                  <a:srgbClr val="FF0000"/>
                </a:solidFill>
              </a:rPr>
              <a:t>literacy</a:t>
            </a:r>
            <a:r>
              <a:rPr lang="en-US" sz="3200" b="1" i="1" dirty="0"/>
              <a:t>…</a:t>
            </a:r>
            <a:endParaRPr lang="en-US" sz="3200" dirty="0"/>
          </a:p>
          <a:p>
            <a:pPr eaLnBrk="1" hangingPunct="1">
              <a:lnSpc>
                <a:spcPct val="90000"/>
              </a:lnSpc>
              <a:defRPr/>
            </a:pPr>
            <a:r>
              <a:rPr lang="en-US" sz="3200" dirty="0"/>
              <a:t>…by associating </a:t>
            </a:r>
            <a:r>
              <a:rPr lang="en-US" sz="3200" dirty="0" smtClean="0"/>
              <a:t>onomatopoeic </a:t>
            </a:r>
            <a:r>
              <a:rPr lang="en-US" sz="3200" b="1" dirty="0" smtClean="0">
                <a:solidFill>
                  <a:srgbClr val="CC0000"/>
                </a:solidFill>
              </a:rPr>
              <a:t>graphic</a:t>
            </a:r>
            <a:r>
              <a:rPr lang="en-US" sz="3200" dirty="0" smtClean="0"/>
              <a:t> </a:t>
            </a:r>
            <a:r>
              <a:rPr lang="en-US" sz="3200" dirty="0"/>
              <a:t>coding within their cultural environment to represent </a:t>
            </a:r>
            <a:r>
              <a:rPr lang="en-US" sz="3200" b="1" dirty="0">
                <a:solidFill>
                  <a:srgbClr val="CC0000"/>
                </a:solidFill>
              </a:rPr>
              <a:t>phonological</a:t>
            </a:r>
            <a:r>
              <a:rPr lang="en-US" sz="3200" dirty="0"/>
              <a:t> sounds and thus enable them to effectively manipulate an acquired literary script to express Hausa language </a:t>
            </a:r>
          </a:p>
          <a:p>
            <a:pPr eaLnBrk="1" hangingPunct="1">
              <a:lnSpc>
                <a:spcPct val="90000"/>
              </a:lnSpc>
              <a:defRPr/>
            </a:pPr>
            <a:r>
              <a:rPr lang="en-US" sz="3200" dirty="0"/>
              <a:t>This resulted in an indigenously adapted script, the </a:t>
            </a:r>
            <a:r>
              <a:rPr lang="en-US" sz="3200" i="1" dirty="0" smtClean="0"/>
              <a:t>Ajami</a:t>
            </a:r>
            <a:r>
              <a:rPr lang="en-US" sz="3200" dirty="0"/>
              <a:t>, derived from Arabic script.</a:t>
            </a:r>
          </a:p>
          <a:p>
            <a:pPr eaLnBrk="1" hangingPunct="1">
              <a:lnSpc>
                <a:spcPct val="90000"/>
              </a:lnSpc>
              <a:defRPr/>
            </a:pPr>
            <a:r>
              <a:rPr lang="en-US" sz="3200" dirty="0" smtClean="0"/>
              <a:t>This </a:t>
            </a:r>
            <a:r>
              <a:rPr lang="en-US" sz="3200" dirty="0"/>
              <a:t>transition, however, is not peculiar to Hausa Muslims. It was developed where ever Islam had a stronghold </a:t>
            </a:r>
          </a:p>
          <a:p>
            <a:pPr eaLnBrk="1" hangingPunct="1">
              <a:lnSpc>
                <a:spcPct val="90000"/>
              </a:lnSpc>
              <a:defRPr/>
            </a:pPr>
            <a:endParaRPr lang="en-US" sz="2400" dirty="0"/>
          </a:p>
        </p:txBody>
      </p:sp>
      <p:sp>
        <p:nvSpPr>
          <p:cNvPr id="6" name="Slide Number Placeholder 5"/>
          <p:cNvSpPr>
            <a:spLocks noGrp="1"/>
          </p:cNvSpPr>
          <p:nvPr>
            <p:ph type="sldNum" sz="quarter" idx="12"/>
          </p:nvPr>
        </p:nvSpPr>
        <p:spPr/>
        <p:txBody>
          <a:bodyPr/>
          <a:lstStyle/>
          <a:p>
            <a:pPr>
              <a:defRPr/>
            </a:pPr>
            <a:fld id="{78A9A7AB-2C8B-404D-BEBA-14071C33B11A}" type="slidenum">
              <a:rPr lang="en-US"/>
              <a:pPr>
                <a:defRPr/>
              </a:pPr>
              <a:t>10</a:t>
            </a:fld>
            <a:endParaRPr lang="en-US" dirty="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533400" y="215650"/>
            <a:ext cx="9551989" cy="827087"/>
          </a:xfrm>
        </p:spPr>
        <p:txBody>
          <a:bodyPr>
            <a:normAutofit/>
          </a:bodyPr>
          <a:lstStyle/>
          <a:p>
            <a:pPr eaLnBrk="1" hangingPunct="1">
              <a:defRPr/>
            </a:pPr>
            <a:r>
              <a:rPr lang="en-GB" dirty="0">
                <a:latin typeface="Segoe UI Light" charset="0"/>
                <a:ea typeface="Segoe UI Light" charset="0"/>
                <a:cs typeface="Segoe UI Light" charset="0"/>
              </a:rPr>
              <a:t>From Scripturality to Literacy</a:t>
            </a:r>
            <a:endParaRPr lang="en-US" dirty="0">
              <a:latin typeface="Segoe UI Light" charset="0"/>
              <a:ea typeface="Segoe UI Light" charset="0"/>
              <a:cs typeface="Segoe UI Light" charset="0"/>
            </a:endParaRPr>
          </a:p>
        </p:txBody>
      </p:sp>
      <p:sp>
        <p:nvSpPr>
          <p:cNvPr id="33795" name="Rectangle 3"/>
          <p:cNvSpPr>
            <a:spLocks noGrp="1" noChangeArrowheads="1"/>
          </p:cNvSpPr>
          <p:nvPr>
            <p:ph idx="1"/>
          </p:nvPr>
        </p:nvSpPr>
        <p:spPr>
          <a:xfrm>
            <a:off x="533400" y="1066800"/>
            <a:ext cx="11430000" cy="5410200"/>
          </a:xfrm>
        </p:spPr>
        <p:txBody>
          <a:bodyPr>
            <a:normAutofit/>
          </a:bodyPr>
          <a:lstStyle/>
          <a:p>
            <a:pPr eaLnBrk="1" hangingPunct="1">
              <a:lnSpc>
                <a:spcPct val="90000"/>
              </a:lnSpc>
              <a:defRPr/>
            </a:pPr>
            <a:r>
              <a:rPr lang="en-US" sz="3200" dirty="0"/>
              <a:t>In the 7th century, </a:t>
            </a:r>
            <a:r>
              <a:rPr lang="en-US" sz="3200" b="1" i="1" dirty="0">
                <a:solidFill>
                  <a:srgbClr val="FF0000"/>
                </a:solidFill>
              </a:rPr>
              <a:t>Arabic</a:t>
            </a:r>
            <a:r>
              <a:rPr lang="en-US" sz="3200" dirty="0"/>
              <a:t>, immortalized in the language of the Holy Qur’an, and Islam became inseparable. </a:t>
            </a:r>
          </a:p>
          <a:p>
            <a:pPr eaLnBrk="1" hangingPunct="1">
              <a:lnSpc>
                <a:spcPct val="90000"/>
              </a:lnSpc>
              <a:defRPr/>
            </a:pPr>
            <a:r>
              <a:rPr lang="en-US" sz="3200" dirty="0"/>
              <a:t>As Islam spread, the tongue of the Arabs rapidly spread as a part of the new religion. </a:t>
            </a:r>
          </a:p>
          <a:p>
            <a:pPr eaLnBrk="1" hangingPunct="1">
              <a:lnSpc>
                <a:spcPct val="90000"/>
              </a:lnSpc>
              <a:defRPr/>
            </a:pPr>
            <a:r>
              <a:rPr lang="en-US" sz="3200" dirty="0"/>
              <a:t>In a few decades, it became a leading world language and the intellectual medium which united most of the civilized world. </a:t>
            </a:r>
          </a:p>
          <a:p>
            <a:pPr eaLnBrk="1" hangingPunct="1">
              <a:lnSpc>
                <a:spcPct val="90000"/>
              </a:lnSpc>
              <a:defRPr/>
            </a:pPr>
            <a:r>
              <a:rPr lang="en-US" sz="3200" dirty="0"/>
              <a:t>Soon enough the </a:t>
            </a:r>
            <a:r>
              <a:rPr lang="en-US" sz="3200" b="1" i="1" dirty="0">
                <a:solidFill>
                  <a:srgbClr val="FF0000"/>
                </a:solidFill>
              </a:rPr>
              <a:t>Arabic script began to be adopted by the languages of the people who had been converted to Islam in much the same way the English Roman script in Imperially controlled lands, and Cyrillic in Soviet sphere became used as bases for literacy </a:t>
            </a:r>
          </a:p>
        </p:txBody>
      </p:sp>
      <p:sp>
        <p:nvSpPr>
          <p:cNvPr id="5" name="Slide Number Placeholder 5"/>
          <p:cNvSpPr>
            <a:spLocks noGrp="1"/>
          </p:cNvSpPr>
          <p:nvPr>
            <p:ph type="sldNum" sz="quarter" idx="12"/>
          </p:nvPr>
        </p:nvSpPr>
        <p:spPr/>
        <p:txBody>
          <a:bodyPr/>
          <a:lstStyle/>
          <a:p>
            <a:pPr>
              <a:defRPr/>
            </a:pPr>
            <a:fld id="{0196B9D3-F494-4A13-954C-8D977DAE144B}" type="slidenum">
              <a:rPr lang="en-US"/>
              <a:pPr>
                <a:defRPr/>
              </a:pPr>
              <a:t>11</a:t>
            </a:fld>
            <a:endParaRPr lang="en-US" dirty="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E046A62-FECE-4815-8A9B-2ED5FB49E132}" type="slidenum">
              <a:rPr lang="en-US" smtClean="0"/>
              <a:pPr>
                <a:defRPr/>
              </a:pPr>
              <a:t>12</a:t>
            </a:fld>
            <a:endParaRPr lang="en-US" dirty="0"/>
          </a:p>
        </p:txBody>
      </p:sp>
      <p:pic>
        <p:nvPicPr>
          <p:cNvPr id="5" name="Picture 4"/>
          <p:cNvPicPr>
            <a:picLocks noChangeAspect="1"/>
          </p:cNvPicPr>
          <p:nvPr/>
        </p:nvPicPr>
        <p:blipFill>
          <a:blip r:embed="rId2"/>
          <a:stretch>
            <a:fillRect/>
          </a:stretch>
        </p:blipFill>
        <p:spPr>
          <a:xfrm>
            <a:off x="2514600" y="184597"/>
            <a:ext cx="6412832" cy="6390410"/>
          </a:xfrm>
          <a:prstGeom prst="rect">
            <a:avLst/>
          </a:prstGeom>
        </p:spPr>
      </p:pic>
    </p:spTree>
    <p:extLst>
      <p:ext uri="{BB962C8B-B14F-4D97-AF65-F5344CB8AC3E}">
        <p14:creationId xmlns:p14="http://schemas.microsoft.com/office/powerpoint/2010/main" val="1972110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E046A62-FECE-4815-8A9B-2ED5FB49E132}" type="slidenum">
              <a:rPr lang="en-US" smtClean="0"/>
              <a:pPr>
                <a:defRPr/>
              </a:pPr>
              <a:t>13</a:t>
            </a:fld>
            <a:endParaRPr lang="en-US" dirty="0"/>
          </a:p>
        </p:txBody>
      </p:sp>
      <p:pic>
        <p:nvPicPr>
          <p:cNvPr id="5" name="Picture 4"/>
          <p:cNvPicPr>
            <a:picLocks noChangeAspect="1"/>
          </p:cNvPicPr>
          <p:nvPr/>
        </p:nvPicPr>
        <p:blipFill>
          <a:blip r:embed="rId2"/>
          <a:stretch>
            <a:fillRect/>
          </a:stretch>
        </p:blipFill>
        <p:spPr>
          <a:xfrm>
            <a:off x="228600" y="271933"/>
            <a:ext cx="11290300" cy="6386124"/>
          </a:xfrm>
          <a:prstGeom prst="rect">
            <a:avLst/>
          </a:prstGeom>
        </p:spPr>
      </p:pic>
    </p:spTree>
    <p:extLst>
      <p:ext uri="{BB962C8B-B14F-4D97-AF65-F5344CB8AC3E}">
        <p14:creationId xmlns:p14="http://schemas.microsoft.com/office/powerpoint/2010/main" val="19172734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idx="1"/>
          </p:nvPr>
        </p:nvSpPr>
        <p:spPr>
          <a:xfrm>
            <a:off x="457200" y="380999"/>
            <a:ext cx="11201400" cy="6340475"/>
          </a:xfrm>
        </p:spPr>
        <p:txBody>
          <a:bodyPr>
            <a:noAutofit/>
          </a:bodyPr>
          <a:lstStyle/>
          <a:p>
            <a:pPr eaLnBrk="1" hangingPunct="1">
              <a:lnSpc>
                <a:spcPct val="80000"/>
              </a:lnSpc>
              <a:defRPr/>
            </a:pPr>
            <a:r>
              <a:rPr lang="en-US" sz="3600" dirty="0" smtClean="0"/>
              <a:t>The </a:t>
            </a:r>
            <a:r>
              <a:rPr lang="en-US" sz="3600" b="1" i="1" dirty="0" smtClean="0">
                <a:solidFill>
                  <a:srgbClr val="FF0000"/>
                </a:solidFill>
              </a:rPr>
              <a:t>spread</a:t>
            </a:r>
            <a:r>
              <a:rPr lang="en-US" sz="3600" dirty="0" smtClean="0">
                <a:solidFill>
                  <a:srgbClr val="FF0000"/>
                </a:solidFill>
              </a:rPr>
              <a:t> </a:t>
            </a:r>
            <a:r>
              <a:rPr lang="en-US" sz="3600" dirty="0" smtClean="0"/>
              <a:t>of Arabic </a:t>
            </a:r>
            <a:r>
              <a:rPr lang="en-US" sz="3600" b="1" i="1" dirty="0" smtClean="0">
                <a:solidFill>
                  <a:srgbClr val="FF0000"/>
                </a:solidFill>
              </a:rPr>
              <a:t>script</a:t>
            </a:r>
            <a:r>
              <a:rPr lang="en-US" sz="3600" dirty="0" smtClean="0">
                <a:solidFill>
                  <a:srgbClr val="FF0000"/>
                </a:solidFill>
              </a:rPr>
              <a:t> </a:t>
            </a:r>
            <a:r>
              <a:rPr lang="en-US" sz="3600" dirty="0" smtClean="0"/>
              <a:t>was quite rapid</a:t>
            </a:r>
          </a:p>
          <a:p>
            <a:pPr eaLnBrk="1" hangingPunct="1">
              <a:lnSpc>
                <a:spcPct val="80000"/>
              </a:lnSpc>
              <a:defRPr/>
            </a:pPr>
            <a:r>
              <a:rPr lang="en-US" sz="3600" dirty="0" smtClean="0"/>
              <a:t>Within a few centuries, Kurdish, Persian, Pashto, Turkish, a number of tongues in the Indian sub-continent and languages like Berber in North Africa and Spain began to utilize the Arabic script</a:t>
            </a:r>
          </a:p>
          <a:p>
            <a:pPr eaLnBrk="1" hangingPunct="1">
              <a:lnSpc>
                <a:spcPct val="80000"/>
              </a:lnSpc>
              <a:defRPr/>
            </a:pPr>
            <a:r>
              <a:rPr lang="en-US" sz="3600" b="1" i="1" dirty="0" smtClean="0">
                <a:solidFill>
                  <a:srgbClr val="FF0000"/>
                </a:solidFill>
              </a:rPr>
              <a:t>Its embracement by a great number of non-Arab Muslim tongues formed a cultural boundary which demarcated the Islamic world from other lands</a:t>
            </a:r>
          </a:p>
          <a:p>
            <a:pPr eaLnBrk="1" hangingPunct="1">
              <a:lnSpc>
                <a:spcPct val="80000"/>
              </a:lnSpc>
              <a:defRPr/>
            </a:pPr>
            <a:r>
              <a:rPr lang="en-US" sz="3600" dirty="0" smtClean="0"/>
              <a:t>Later, a good number of the Malayo-Polynesian dialects, the vernaculars of the Muslim peoples in West and East Africa, some of the languages of Central Asia, the Indian sub-continent, and a few Slavonic tongues in Europe, adopted the Arabic script</a:t>
            </a:r>
            <a:endParaRPr lang="en-US" sz="3600" dirty="0"/>
          </a:p>
        </p:txBody>
      </p:sp>
      <p:sp>
        <p:nvSpPr>
          <p:cNvPr id="4" name="Slide Number Placeholder 5"/>
          <p:cNvSpPr>
            <a:spLocks noGrp="1"/>
          </p:cNvSpPr>
          <p:nvPr>
            <p:ph type="sldNum" sz="quarter" idx="12"/>
          </p:nvPr>
        </p:nvSpPr>
        <p:spPr/>
        <p:txBody>
          <a:bodyPr/>
          <a:lstStyle/>
          <a:p>
            <a:pPr>
              <a:defRPr/>
            </a:pPr>
            <a:fld id="{193F6097-D981-4DA4-B935-EE88CE1E0A6E}" type="slidenum">
              <a:rPr lang="en-US"/>
              <a:pPr>
                <a:defRPr/>
              </a:pPr>
              <a:t>14</a:t>
            </a:fld>
            <a:endParaRPr lang="en-US" dirty="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990600" y="325439"/>
            <a:ext cx="9142413" cy="606425"/>
          </a:xfrm>
        </p:spPr>
        <p:txBody>
          <a:bodyPr>
            <a:noAutofit/>
          </a:bodyPr>
          <a:lstStyle/>
          <a:p>
            <a:pPr eaLnBrk="1" hangingPunct="1">
              <a:defRPr/>
            </a:pPr>
            <a:r>
              <a:rPr lang="en-GB" sz="4000" dirty="0">
                <a:latin typeface="Segoe UI Light" charset="0"/>
                <a:ea typeface="Segoe UI Light" charset="0"/>
                <a:cs typeface="Segoe UI Light" charset="0"/>
              </a:rPr>
              <a:t>Islam and Education Western Sudan</a:t>
            </a:r>
            <a:endParaRPr lang="en-US" sz="4000" dirty="0">
              <a:latin typeface="Segoe UI Light" charset="0"/>
              <a:ea typeface="Segoe UI Light" charset="0"/>
              <a:cs typeface="Segoe UI Light" charset="0"/>
            </a:endParaRPr>
          </a:p>
        </p:txBody>
      </p:sp>
      <p:sp>
        <p:nvSpPr>
          <p:cNvPr id="40963" name="Rectangle 3"/>
          <p:cNvSpPr>
            <a:spLocks noGrp="1" noChangeArrowheads="1"/>
          </p:cNvSpPr>
          <p:nvPr>
            <p:ph idx="1"/>
          </p:nvPr>
        </p:nvSpPr>
        <p:spPr>
          <a:xfrm>
            <a:off x="990600" y="1143000"/>
            <a:ext cx="10363200" cy="5486399"/>
          </a:xfrm>
        </p:spPr>
        <p:txBody>
          <a:bodyPr>
            <a:normAutofit/>
          </a:bodyPr>
          <a:lstStyle/>
          <a:p>
            <a:pPr eaLnBrk="1" hangingPunct="1">
              <a:defRPr/>
            </a:pPr>
            <a:r>
              <a:rPr lang="en-US" sz="3600" dirty="0"/>
              <a:t>The direct antecedent of both Islam and Islamic education in Hausaland were Dyula scholars and merchants.</a:t>
            </a:r>
          </a:p>
          <a:p>
            <a:pPr eaLnBrk="1" hangingPunct="1">
              <a:defRPr/>
            </a:pPr>
            <a:r>
              <a:rPr lang="en-US" sz="3600" dirty="0"/>
              <a:t>Dyula, Malian Malinke word for “trader”, represents a practice of a people, originally from Mali, but spread to many towns, rather than a </a:t>
            </a:r>
            <a:r>
              <a:rPr lang="en-US" sz="3600" dirty="0" smtClean="0"/>
              <a:t>tribe</a:t>
            </a:r>
            <a:endParaRPr lang="en-US" sz="3600" dirty="0"/>
          </a:p>
          <a:p>
            <a:pPr eaLnBrk="1" hangingPunct="1">
              <a:defRPr/>
            </a:pPr>
            <a:r>
              <a:rPr lang="en-US" sz="3600" dirty="0"/>
              <a:t>These towns included Kong, Buna and Bonduku in the Ivory Cost (Cote d’Ivoire), Bobo-Dioulasso and Safane in Upper Volta (Burkina Faso), and Wa and Bandai Ghana  </a:t>
            </a:r>
          </a:p>
          <a:p>
            <a:pPr eaLnBrk="1" hangingPunct="1">
              <a:defRPr/>
            </a:pPr>
            <a:endParaRPr lang="en-US" sz="2800" dirty="0"/>
          </a:p>
        </p:txBody>
      </p:sp>
      <p:sp>
        <p:nvSpPr>
          <p:cNvPr id="5" name="Slide Number Placeholder 5"/>
          <p:cNvSpPr>
            <a:spLocks noGrp="1"/>
          </p:cNvSpPr>
          <p:nvPr>
            <p:ph type="sldNum" sz="quarter" idx="12"/>
          </p:nvPr>
        </p:nvSpPr>
        <p:spPr/>
        <p:txBody>
          <a:bodyPr/>
          <a:lstStyle/>
          <a:p>
            <a:pPr>
              <a:defRPr/>
            </a:pPr>
            <a:fld id="{B3B1F399-2DCE-447D-A78F-0A63387B311A}" type="slidenum">
              <a:rPr lang="en-US"/>
              <a:pPr>
                <a:defRPr/>
              </a:pPr>
              <a:t>15</a:t>
            </a:fld>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ChangeArrowheads="1"/>
          </p:cNvSpPr>
          <p:nvPr>
            <p:ph idx="1"/>
          </p:nvPr>
        </p:nvSpPr>
        <p:spPr>
          <a:xfrm>
            <a:off x="609600" y="533401"/>
            <a:ext cx="10972800" cy="5822949"/>
          </a:xfrm>
        </p:spPr>
        <p:txBody>
          <a:bodyPr>
            <a:normAutofit lnSpcReduction="10000"/>
          </a:bodyPr>
          <a:lstStyle/>
          <a:p>
            <a:pPr eaLnBrk="1" hangingPunct="1">
              <a:defRPr/>
            </a:pPr>
            <a:r>
              <a:rPr lang="en-US" sz="3600" dirty="0"/>
              <a:t>It is this itinerant </a:t>
            </a:r>
            <a:r>
              <a:rPr lang="en-US" sz="3600" b="1" i="1" dirty="0">
                <a:solidFill>
                  <a:srgbClr val="FF0000"/>
                </a:solidFill>
              </a:rPr>
              <a:t>Dyula tradition that brought Islam to Hausaland as early as 1320 to Katsina, and under specific group of Wangara merchants, to Kano in about </a:t>
            </a:r>
            <a:r>
              <a:rPr lang="en-US" sz="3600" b="1" i="1" dirty="0" smtClean="0">
                <a:solidFill>
                  <a:srgbClr val="FF0000"/>
                </a:solidFill>
              </a:rPr>
              <a:t>1380</a:t>
            </a:r>
            <a:endParaRPr lang="en-US" sz="3600" b="1" i="1" dirty="0">
              <a:solidFill>
                <a:srgbClr val="FF0000"/>
              </a:solidFill>
            </a:endParaRPr>
          </a:p>
          <a:p>
            <a:pPr eaLnBrk="1" hangingPunct="1">
              <a:defRPr/>
            </a:pPr>
            <a:r>
              <a:rPr lang="en-US" sz="3600" dirty="0"/>
              <a:t>In this regard, it seemed to have been agreed by historians that Islam came more directly to Kano, via Dyula merchants as early as 1380 during Sarki Ali </a:t>
            </a:r>
            <a:r>
              <a:rPr lang="en-US" sz="3600" dirty="0" smtClean="0"/>
              <a:t>Yaji</a:t>
            </a:r>
            <a:endParaRPr lang="en-US" sz="3600" dirty="0"/>
          </a:p>
          <a:p>
            <a:pPr>
              <a:defRPr/>
            </a:pPr>
            <a:r>
              <a:rPr lang="en-GB" sz="3600" dirty="0"/>
              <a:t>By </a:t>
            </a:r>
            <a:r>
              <a:rPr lang="en-GB" sz="3600" b="1" i="1" dirty="0">
                <a:solidFill>
                  <a:srgbClr val="FF0000"/>
                </a:solidFill>
              </a:rPr>
              <a:t>1480, during the reign of Sarki Muhammad Rumfa, a scholastic tradition had been established with a well structured faculty and curricular structure that provided an effective template for the education of a citizen in a </a:t>
            </a:r>
            <a:r>
              <a:rPr lang="en-GB" sz="3600" b="1" i="1" dirty="0" smtClean="0">
                <a:solidFill>
                  <a:srgbClr val="FF0000"/>
                </a:solidFill>
              </a:rPr>
              <a:t>society</a:t>
            </a:r>
            <a:endParaRPr lang="en-US" sz="3600" b="1" i="1" dirty="0">
              <a:solidFill>
                <a:srgbClr val="FF0000"/>
              </a:solidFill>
            </a:endParaRPr>
          </a:p>
          <a:p>
            <a:pPr eaLnBrk="1" hangingPunct="1">
              <a:defRPr/>
            </a:pPr>
            <a:endParaRPr lang="en-US" dirty="0" smtClean="0"/>
          </a:p>
        </p:txBody>
      </p:sp>
      <p:sp>
        <p:nvSpPr>
          <p:cNvPr id="4" name="Slide Number Placeholder 5"/>
          <p:cNvSpPr>
            <a:spLocks noGrp="1"/>
          </p:cNvSpPr>
          <p:nvPr>
            <p:ph type="sldNum" sz="quarter" idx="12"/>
          </p:nvPr>
        </p:nvSpPr>
        <p:spPr/>
        <p:txBody>
          <a:bodyPr/>
          <a:lstStyle/>
          <a:p>
            <a:pPr>
              <a:defRPr/>
            </a:pPr>
            <a:fld id="{04B20B47-5E0B-4533-92AD-DFF46CE22E63}" type="slidenum">
              <a:rPr lang="en-US"/>
              <a:pPr>
                <a:defRPr/>
              </a:pPr>
              <a:t>16</a:t>
            </a:fld>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p:cNvSpPr>
            <a:spLocks noGrp="1" noChangeArrowheads="1"/>
          </p:cNvSpPr>
          <p:nvPr>
            <p:ph idx="1"/>
          </p:nvPr>
        </p:nvSpPr>
        <p:spPr>
          <a:xfrm>
            <a:off x="228600" y="380999"/>
            <a:ext cx="11658600" cy="6340475"/>
          </a:xfrm>
        </p:spPr>
        <p:txBody>
          <a:bodyPr>
            <a:normAutofit/>
          </a:bodyPr>
          <a:lstStyle/>
          <a:p>
            <a:pPr eaLnBrk="1" hangingPunct="1">
              <a:defRPr/>
            </a:pPr>
            <a:r>
              <a:rPr lang="en-GB" sz="3600" dirty="0" smtClean="0"/>
              <a:t>It </a:t>
            </a:r>
            <a:r>
              <a:rPr lang="en-GB" sz="3600" dirty="0"/>
              <a:t>was during this period that the Arabic alphabet was adapted to express Hausa thoughts in a form which became universal throughout the Muslim world as </a:t>
            </a:r>
            <a:r>
              <a:rPr lang="en-GB" sz="3600" b="1" i="1" dirty="0" smtClean="0">
                <a:solidFill>
                  <a:srgbClr val="FF0000"/>
                </a:solidFill>
              </a:rPr>
              <a:t>ajami</a:t>
            </a:r>
          </a:p>
          <a:p>
            <a:pPr>
              <a:defRPr/>
            </a:pPr>
            <a:r>
              <a:rPr lang="en-US" sz="3600" dirty="0"/>
              <a:t>Thus what subsequently evolved was an intricate system of basic education with a well-orchestrated early learning strategies.</a:t>
            </a:r>
          </a:p>
          <a:p>
            <a:pPr>
              <a:defRPr/>
            </a:pPr>
            <a:r>
              <a:rPr lang="en-US" sz="3600" dirty="0"/>
              <a:t>Retained were the fundamental divisions of </a:t>
            </a:r>
            <a:r>
              <a:rPr lang="en-US" sz="3600" b="1" i="1" dirty="0">
                <a:solidFill>
                  <a:srgbClr val="FF0000"/>
                </a:solidFill>
              </a:rPr>
              <a:t>maktab</a:t>
            </a:r>
            <a:r>
              <a:rPr lang="en-US" sz="3600" dirty="0"/>
              <a:t>, which in Hausaland became “</a:t>
            </a:r>
            <a:r>
              <a:rPr lang="en-US" sz="3600" b="1" i="1" dirty="0">
                <a:solidFill>
                  <a:srgbClr val="FF0000"/>
                </a:solidFill>
              </a:rPr>
              <a:t>makarantar allo</a:t>
            </a:r>
            <a:r>
              <a:rPr lang="en-US" sz="3600" dirty="0"/>
              <a:t>” because the writing surface was </a:t>
            </a:r>
            <a:r>
              <a:rPr lang="en-US" sz="3600" b="1" i="1" dirty="0">
                <a:solidFill>
                  <a:srgbClr val="FF0000"/>
                </a:solidFill>
              </a:rPr>
              <a:t>allo</a:t>
            </a:r>
            <a:r>
              <a:rPr lang="en-US" sz="3600" dirty="0"/>
              <a:t>, a wooden slate; and the </a:t>
            </a:r>
            <a:r>
              <a:rPr lang="en-US" sz="3600" i="1" dirty="0"/>
              <a:t>madrassa</a:t>
            </a:r>
            <a:r>
              <a:rPr lang="en-US" sz="3600" dirty="0"/>
              <a:t>, “</a:t>
            </a:r>
            <a:r>
              <a:rPr lang="en-US" sz="3600" b="1" i="1" dirty="0">
                <a:solidFill>
                  <a:srgbClr val="FF0000"/>
                </a:solidFill>
              </a:rPr>
              <a:t>makarantar ilimi</a:t>
            </a:r>
            <a:r>
              <a:rPr lang="en-US" sz="3600" dirty="0"/>
              <a:t>” or knowledge school which reflects higher order learning with more extensive </a:t>
            </a:r>
            <a:r>
              <a:rPr lang="en-US" sz="3600" dirty="0" smtClean="0"/>
              <a:t>curriculum</a:t>
            </a:r>
            <a:endParaRPr lang="en-US" sz="3600" dirty="0"/>
          </a:p>
          <a:p>
            <a:pPr eaLnBrk="1" hangingPunct="1">
              <a:defRPr/>
            </a:pPr>
            <a:endParaRPr lang="en-GB" sz="3200" dirty="0"/>
          </a:p>
          <a:p>
            <a:pPr eaLnBrk="1" hangingPunct="1">
              <a:defRPr/>
            </a:pPr>
            <a:endParaRPr lang="en-US" sz="3200" dirty="0"/>
          </a:p>
          <a:p>
            <a:pPr eaLnBrk="1" hangingPunct="1">
              <a:defRPr/>
            </a:pPr>
            <a:endParaRPr lang="en-US" dirty="0" smtClean="0"/>
          </a:p>
        </p:txBody>
      </p:sp>
      <p:sp>
        <p:nvSpPr>
          <p:cNvPr id="4" name="Slide Number Placeholder 5"/>
          <p:cNvSpPr>
            <a:spLocks noGrp="1"/>
          </p:cNvSpPr>
          <p:nvPr>
            <p:ph type="sldNum" sz="quarter" idx="12"/>
          </p:nvPr>
        </p:nvSpPr>
        <p:spPr/>
        <p:txBody>
          <a:bodyPr/>
          <a:lstStyle/>
          <a:p>
            <a:pPr>
              <a:defRPr/>
            </a:pPr>
            <a:fld id="{835C1F77-DD6E-486E-83F7-C24132C9DA46}" type="slidenum">
              <a:rPr lang="en-US"/>
              <a:pPr>
                <a:defRPr/>
              </a:pPr>
              <a:t>17</a:t>
            </a:fld>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E046A62-FECE-4815-8A9B-2ED5FB49E132}" type="slidenum">
              <a:rPr lang="en-US" smtClean="0"/>
              <a:pPr>
                <a:defRPr/>
              </a:pPr>
              <a:t>18</a:t>
            </a:fld>
            <a:endParaRPr lang="en-US" dirty="0"/>
          </a:p>
        </p:txBody>
      </p:sp>
      <p:pic>
        <p:nvPicPr>
          <p:cNvPr id="5" name="Picture 4" descr="Hausa ajami"/>
          <p:cNvPicPr>
            <a:picLocks noChangeAspect="1" noChangeArrowheads="1"/>
          </p:cNvPicPr>
          <p:nvPr/>
        </p:nvPicPr>
        <p:blipFill>
          <a:blip r:embed="rId2"/>
          <a:srcRect/>
          <a:stretch>
            <a:fillRect/>
          </a:stretch>
        </p:blipFill>
        <p:spPr bwMode="auto">
          <a:xfrm>
            <a:off x="152400" y="1371600"/>
            <a:ext cx="11512913" cy="3429000"/>
          </a:xfrm>
          <a:prstGeom prst="rect">
            <a:avLst/>
          </a:prstGeom>
          <a:noFill/>
          <a:ln w="9525">
            <a:noFill/>
            <a:miter lim="800000"/>
            <a:headEnd/>
            <a:tailEnd/>
          </a:ln>
        </p:spPr>
      </p:pic>
    </p:spTree>
    <p:extLst>
      <p:ext uri="{BB962C8B-B14F-4D97-AF65-F5344CB8AC3E}">
        <p14:creationId xmlns:p14="http://schemas.microsoft.com/office/powerpoint/2010/main" val="13724163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E046A62-FECE-4815-8A9B-2ED5FB49E132}" type="slidenum">
              <a:rPr lang="en-US" smtClean="0"/>
              <a:pPr>
                <a:defRPr/>
              </a:pPr>
              <a:t>19</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085850"/>
            <a:ext cx="6477000" cy="485775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6830" y="1616869"/>
            <a:ext cx="5060949" cy="3795712"/>
          </a:xfrm>
          <a:prstGeom prst="rect">
            <a:avLst/>
          </a:prstGeom>
        </p:spPr>
      </p:pic>
    </p:spTree>
    <p:extLst>
      <p:ext uri="{BB962C8B-B14F-4D97-AF65-F5344CB8AC3E}">
        <p14:creationId xmlns:p14="http://schemas.microsoft.com/office/powerpoint/2010/main" val="6340307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E046A62-FECE-4815-8A9B-2ED5FB49E132}" type="slidenum">
              <a:rPr lang="en-US" smtClean="0"/>
              <a:pPr>
                <a:defRPr/>
              </a:pPr>
              <a:t>2</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309562"/>
            <a:ext cx="8305800" cy="6229350"/>
          </a:xfrm>
          <a:prstGeom prst="rect">
            <a:avLst/>
          </a:prstGeom>
        </p:spPr>
      </p:pic>
    </p:spTree>
    <p:extLst>
      <p:ext uri="{BB962C8B-B14F-4D97-AF65-F5344CB8AC3E}">
        <p14:creationId xmlns:p14="http://schemas.microsoft.com/office/powerpoint/2010/main" val="11992145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762000" y="239712"/>
            <a:ext cx="9448800" cy="658813"/>
          </a:xfrm>
        </p:spPr>
        <p:txBody>
          <a:bodyPr>
            <a:noAutofit/>
          </a:bodyPr>
          <a:lstStyle/>
          <a:p>
            <a:pPr eaLnBrk="1" hangingPunct="1">
              <a:defRPr/>
            </a:pPr>
            <a:r>
              <a:rPr lang="en-US" sz="4000" dirty="0">
                <a:latin typeface="Segoe UI Light" charset="0"/>
                <a:ea typeface="Segoe UI Light" charset="0"/>
                <a:cs typeface="Segoe UI Light" charset="0"/>
              </a:rPr>
              <a:t>Stages of Rumfa’s Policy on Education</a:t>
            </a:r>
            <a:r>
              <a:rPr lang="en-US" sz="5400" dirty="0">
                <a:latin typeface="Segoe UI Light" charset="0"/>
                <a:ea typeface="Segoe UI Light" charset="0"/>
                <a:cs typeface="Segoe UI Light" charset="0"/>
              </a:rPr>
              <a:t> </a:t>
            </a:r>
          </a:p>
        </p:txBody>
      </p:sp>
      <p:sp>
        <p:nvSpPr>
          <p:cNvPr id="84995" name="Rectangle 3"/>
          <p:cNvSpPr>
            <a:spLocks noGrp="1" noChangeArrowheads="1"/>
          </p:cNvSpPr>
          <p:nvPr>
            <p:ph idx="1"/>
          </p:nvPr>
        </p:nvSpPr>
        <p:spPr>
          <a:xfrm>
            <a:off x="762000" y="1219200"/>
            <a:ext cx="11125200" cy="5502274"/>
          </a:xfrm>
        </p:spPr>
        <p:txBody>
          <a:bodyPr>
            <a:normAutofit/>
          </a:bodyPr>
          <a:lstStyle/>
          <a:p>
            <a:pPr eaLnBrk="1" hangingPunct="1">
              <a:buFont typeface="Wingdings" pitchFamily="2" charset="2"/>
              <a:buNone/>
              <a:defRPr/>
            </a:pPr>
            <a:r>
              <a:rPr lang="en-US" sz="3600" b="1" dirty="0">
                <a:solidFill>
                  <a:srgbClr val="CC0000"/>
                </a:solidFill>
              </a:rPr>
              <a:t>Babbaku</a:t>
            </a:r>
          </a:p>
          <a:p>
            <a:pPr eaLnBrk="1" hangingPunct="1">
              <a:defRPr/>
            </a:pPr>
            <a:r>
              <a:rPr lang="en-US" sz="3600" dirty="0"/>
              <a:t>“letter” (</a:t>
            </a:r>
            <a:r>
              <a:rPr lang="en-US" sz="3600" b="1" dirty="0">
                <a:solidFill>
                  <a:srgbClr val="CC0000"/>
                </a:solidFill>
              </a:rPr>
              <a:t>ba</a:t>
            </a:r>
            <a:r>
              <a:rPr lang="en-US" sz="3600" b="1" dirty="0">
                <a:solidFill>
                  <a:srgbClr val="CC0000"/>
                </a:solidFill>
                <a:latin typeface="Arial Unicode MS" pitchFamily="34" charset="-128"/>
                <a:ea typeface="Arial Unicode MS" pitchFamily="34" charset="-128"/>
                <a:cs typeface="Arial Unicode MS" pitchFamily="34" charset="-128"/>
              </a:rPr>
              <a:t>ƙ</a:t>
            </a:r>
            <a:r>
              <a:rPr lang="en-US" sz="3600" b="1" dirty="0">
                <a:solidFill>
                  <a:srgbClr val="CC0000"/>
                </a:solidFill>
              </a:rPr>
              <a:t>a</a:t>
            </a:r>
            <a:r>
              <a:rPr lang="en-US" sz="3600" b="1" dirty="0">
                <a:solidFill>
                  <a:srgbClr val="CC0000"/>
                </a:solidFill>
                <a:latin typeface="Arial Unicode MS" pitchFamily="34" charset="-128"/>
                <a:ea typeface="Arial Unicode MS" pitchFamily="34" charset="-128"/>
                <a:cs typeface="Arial Unicode MS" pitchFamily="34" charset="-128"/>
              </a:rPr>
              <a:t>ƙ</a:t>
            </a:r>
            <a:r>
              <a:rPr lang="en-US" sz="3600" b="1" dirty="0">
                <a:solidFill>
                  <a:srgbClr val="CC0000"/>
                </a:solidFill>
              </a:rPr>
              <a:t>e</a:t>
            </a:r>
            <a:r>
              <a:rPr lang="en-US" sz="3600" dirty="0"/>
              <a:t>) recognition with a mnemonic device that makes it easy for young learners to absorb </a:t>
            </a:r>
          </a:p>
          <a:p>
            <a:pPr eaLnBrk="1" hangingPunct="1">
              <a:defRPr/>
            </a:pPr>
            <a:r>
              <a:rPr lang="en-US" sz="3600" dirty="0"/>
              <a:t>Shift from </a:t>
            </a:r>
            <a:r>
              <a:rPr lang="en-US" sz="3600" b="1" i="1" dirty="0">
                <a:solidFill>
                  <a:srgbClr val="FF0000"/>
                </a:solidFill>
              </a:rPr>
              <a:t>orality</a:t>
            </a:r>
            <a:r>
              <a:rPr lang="en-US" sz="3600" dirty="0">
                <a:solidFill>
                  <a:srgbClr val="FF0000"/>
                </a:solidFill>
              </a:rPr>
              <a:t> </a:t>
            </a:r>
            <a:r>
              <a:rPr lang="en-US" sz="3600" dirty="0"/>
              <a:t>to </a:t>
            </a:r>
            <a:r>
              <a:rPr lang="en-US" sz="3600" b="1" i="1" dirty="0">
                <a:solidFill>
                  <a:srgbClr val="FF0000"/>
                </a:solidFill>
              </a:rPr>
              <a:t>scripturality</a:t>
            </a:r>
          </a:p>
          <a:p>
            <a:pPr eaLnBrk="1" hangingPunct="1">
              <a:defRPr/>
            </a:pPr>
            <a:r>
              <a:rPr lang="en-US" sz="3600" dirty="0" smtClean="0"/>
              <a:t>Onomatopoeic sound </a:t>
            </a:r>
            <a:r>
              <a:rPr lang="en-US" sz="3600" dirty="0"/>
              <a:t>association between an alphabet and its </a:t>
            </a:r>
            <a:r>
              <a:rPr lang="en-US" sz="3600" b="1" i="1" dirty="0">
                <a:solidFill>
                  <a:srgbClr val="CC0000"/>
                </a:solidFill>
              </a:rPr>
              <a:t>visuality</a:t>
            </a:r>
            <a:r>
              <a:rPr lang="en-US" sz="3600" i="1" dirty="0"/>
              <a:t> </a:t>
            </a:r>
          </a:p>
          <a:p>
            <a:pPr eaLnBrk="1" hangingPunct="1">
              <a:defRPr/>
            </a:pPr>
            <a:r>
              <a:rPr lang="en-US" sz="3600" dirty="0"/>
              <a:t>the letters of the alphabet with a corresponding behavior </a:t>
            </a:r>
          </a:p>
          <a:p>
            <a:pPr eaLnBrk="1" hangingPunct="1">
              <a:defRPr/>
            </a:pPr>
            <a:r>
              <a:rPr lang="en-US" sz="3600" dirty="0"/>
              <a:t>Let’s illustrate with </a:t>
            </a:r>
            <a:r>
              <a:rPr lang="en-US" sz="3600" dirty="0" smtClean="0"/>
              <a:t>the Arabic letter </a:t>
            </a:r>
            <a:r>
              <a:rPr lang="en-US" sz="3600" dirty="0"/>
              <a:t>“</a:t>
            </a:r>
            <a:r>
              <a:rPr lang="en-US" sz="3600" b="1" dirty="0">
                <a:solidFill>
                  <a:srgbClr val="CC0000"/>
                </a:solidFill>
              </a:rPr>
              <a:t>G</a:t>
            </a:r>
            <a:r>
              <a:rPr lang="en-US" sz="3600" dirty="0"/>
              <a:t>”</a:t>
            </a:r>
          </a:p>
          <a:p>
            <a:pPr eaLnBrk="1" hangingPunct="1">
              <a:defRPr/>
            </a:pPr>
            <a:endParaRPr lang="en-US" sz="2800" dirty="0"/>
          </a:p>
        </p:txBody>
      </p:sp>
      <p:sp>
        <p:nvSpPr>
          <p:cNvPr id="5" name="Slide Number Placeholder 5"/>
          <p:cNvSpPr>
            <a:spLocks noGrp="1"/>
          </p:cNvSpPr>
          <p:nvPr>
            <p:ph type="sldNum" sz="quarter" idx="12"/>
          </p:nvPr>
        </p:nvSpPr>
        <p:spPr/>
        <p:txBody>
          <a:bodyPr/>
          <a:lstStyle/>
          <a:p>
            <a:pPr>
              <a:defRPr/>
            </a:pPr>
            <a:fld id="{49B28C16-53F3-4F11-B07D-70BA34BCCDF8}" type="slidenum">
              <a:rPr lang="en-US"/>
              <a:pPr>
                <a:defRPr/>
              </a:pPr>
              <a:t>20</a:t>
            </a:fld>
            <a:endParaRPr lang="en-US" dirty="0"/>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defRPr/>
            </a:pPr>
            <a:r>
              <a:rPr lang="en-US" dirty="0" smtClean="0">
                <a:solidFill>
                  <a:srgbClr val="CC0000"/>
                </a:solidFill>
                <a:latin typeface="Segoe UI Light" charset="0"/>
                <a:ea typeface="Segoe UI Light" charset="0"/>
                <a:cs typeface="Segoe UI Light" charset="0"/>
              </a:rPr>
              <a:t>Ghainun </a:t>
            </a:r>
          </a:p>
        </p:txBody>
      </p:sp>
      <p:sp>
        <p:nvSpPr>
          <p:cNvPr id="89091" name="Rectangle 3"/>
          <p:cNvSpPr>
            <a:spLocks noGrp="1" noChangeArrowheads="1"/>
          </p:cNvSpPr>
          <p:nvPr>
            <p:ph idx="1"/>
          </p:nvPr>
        </p:nvSpPr>
        <p:spPr>
          <a:xfrm>
            <a:off x="4419600" y="1219200"/>
            <a:ext cx="2971800" cy="4800600"/>
          </a:xfrm>
        </p:spPr>
        <p:txBody>
          <a:bodyPr/>
          <a:lstStyle/>
          <a:p>
            <a:pPr eaLnBrk="1" hangingPunct="1">
              <a:lnSpc>
                <a:spcPct val="90000"/>
              </a:lnSpc>
              <a:buFont typeface="Wingdings" pitchFamily="2" charset="2"/>
              <a:buNone/>
              <a:defRPr/>
            </a:pPr>
            <a:r>
              <a:rPr lang="ar-SA" sz="33500" dirty="0">
                <a:cs typeface="Arial" charset="0"/>
              </a:rPr>
              <a:t>غ</a:t>
            </a:r>
            <a:r>
              <a:rPr lang="en-US" sz="2400" dirty="0"/>
              <a:t> </a:t>
            </a:r>
          </a:p>
        </p:txBody>
      </p:sp>
      <p:sp>
        <p:nvSpPr>
          <p:cNvPr id="5" name="Slide Number Placeholder 5"/>
          <p:cNvSpPr>
            <a:spLocks noGrp="1"/>
          </p:cNvSpPr>
          <p:nvPr>
            <p:ph type="sldNum" sz="quarter" idx="12"/>
          </p:nvPr>
        </p:nvSpPr>
        <p:spPr/>
        <p:txBody>
          <a:bodyPr/>
          <a:lstStyle/>
          <a:p>
            <a:pPr>
              <a:defRPr/>
            </a:pPr>
            <a:fld id="{ED5B7F97-05DF-4CA5-8F64-CE185044DD26}" type="slidenum">
              <a:rPr lang="en-US"/>
              <a:pPr>
                <a:defRPr/>
              </a:pPr>
              <a:t>21</a:t>
            </a:fld>
            <a:endParaRPr lang="en-US" dirty="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ctrTitle"/>
          </p:nvPr>
        </p:nvSpPr>
        <p:spPr>
          <a:xfrm>
            <a:off x="2514600" y="3352800"/>
            <a:ext cx="3505200" cy="2971800"/>
          </a:xfrm>
        </p:spPr>
        <p:txBody>
          <a:bodyPr>
            <a:normAutofit fontScale="90000"/>
          </a:bodyPr>
          <a:lstStyle/>
          <a:p>
            <a:pPr eaLnBrk="1" hangingPunct="1">
              <a:defRPr/>
            </a:pPr>
            <a:r>
              <a:rPr lang="ar-SA" sz="29700" b="1">
                <a:latin typeface="Arial Black" pitchFamily="34" charset="0"/>
                <a:cs typeface="Arial" charset="0"/>
              </a:rPr>
              <a:t>غ</a:t>
            </a:r>
            <a:r>
              <a:rPr lang="en-US" sz="5100" dirty="0"/>
              <a:t> </a:t>
            </a:r>
          </a:p>
        </p:txBody>
      </p:sp>
      <p:sp>
        <p:nvSpPr>
          <p:cNvPr id="87043" name="Rectangle 3"/>
          <p:cNvSpPr>
            <a:spLocks noChangeArrowheads="1"/>
          </p:cNvSpPr>
          <p:nvPr/>
        </p:nvSpPr>
        <p:spPr bwMode="auto">
          <a:xfrm>
            <a:off x="2057400" y="1371600"/>
            <a:ext cx="3352800" cy="1066800"/>
          </a:xfrm>
          <a:prstGeom prst="rect">
            <a:avLst/>
          </a:prstGeom>
          <a:noFill/>
          <a:ln w="9525">
            <a:noFill/>
            <a:miter lim="800000"/>
            <a:headEnd/>
            <a:tailEnd/>
          </a:ln>
        </p:spPr>
        <p:txBody>
          <a:bodyPr anchor="ctr">
            <a:spAutoFit/>
          </a:bodyPr>
          <a:lstStyle/>
          <a:p>
            <a:pPr algn="ctr" eaLnBrk="1" hangingPunct="1"/>
            <a:r>
              <a:rPr lang="en-US" sz="3200" dirty="0">
                <a:solidFill>
                  <a:srgbClr val="CC0000"/>
                </a:solidFill>
                <a:latin typeface="Segoe UI Light" charset="0"/>
                <a:ea typeface="Segoe UI Light" charset="0"/>
                <a:cs typeface="Segoe UI Light" charset="0"/>
              </a:rPr>
              <a:t>Gan</a:t>
            </a:r>
            <a:r>
              <a:rPr lang="en-US" sz="3200" dirty="0">
                <a:latin typeface="Segoe UI Light" charset="0"/>
                <a:ea typeface="Segoe UI Light" charset="0"/>
                <a:cs typeface="Segoe UI Light" charset="0"/>
              </a:rPr>
              <a:t> bakin wofi</a:t>
            </a:r>
          </a:p>
          <a:p>
            <a:pPr algn="ctr" eaLnBrk="1" hangingPunct="1"/>
            <a:r>
              <a:rPr lang="en-US" sz="2400" dirty="0">
                <a:latin typeface="Segoe UI Light" charset="0"/>
                <a:ea typeface="Segoe UI Light" charset="0"/>
                <a:cs typeface="Segoe UI Light" charset="0"/>
              </a:rPr>
              <a:t>“g” empty mouth</a:t>
            </a:r>
            <a:r>
              <a:rPr lang="en-US" sz="3200" dirty="0">
                <a:latin typeface="Segoe UI Light" charset="0"/>
                <a:ea typeface="Segoe UI Light" charset="0"/>
                <a:cs typeface="Segoe UI Light" charset="0"/>
              </a:rPr>
              <a:t> </a:t>
            </a:r>
          </a:p>
        </p:txBody>
      </p:sp>
      <p:sp>
        <p:nvSpPr>
          <p:cNvPr id="87044" name="Rectangle 4"/>
          <p:cNvSpPr>
            <a:spLocks noChangeArrowheads="1"/>
          </p:cNvSpPr>
          <p:nvPr/>
        </p:nvSpPr>
        <p:spPr bwMode="auto">
          <a:xfrm>
            <a:off x="6781800" y="1371600"/>
            <a:ext cx="3352800" cy="1066800"/>
          </a:xfrm>
          <a:prstGeom prst="rect">
            <a:avLst/>
          </a:prstGeom>
          <a:noFill/>
          <a:ln w="9525">
            <a:noFill/>
            <a:miter lim="800000"/>
            <a:headEnd/>
            <a:tailEnd/>
          </a:ln>
        </p:spPr>
        <p:txBody>
          <a:bodyPr anchor="ctr">
            <a:spAutoFit/>
          </a:bodyPr>
          <a:lstStyle/>
          <a:p>
            <a:pPr algn="ctr" eaLnBrk="1" hangingPunct="1"/>
            <a:r>
              <a:rPr lang="en-US" sz="3200" dirty="0">
                <a:solidFill>
                  <a:srgbClr val="CC0000"/>
                </a:solidFill>
                <a:latin typeface="Segoe UI Light" charset="0"/>
                <a:ea typeface="Segoe UI Light" charset="0"/>
                <a:cs typeface="Segoe UI Light" charset="0"/>
              </a:rPr>
              <a:t>An</a:t>
            </a:r>
            <a:r>
              <a:rPr lang="en-US" sz="3200" dirty="0">
                <a:latin typeface="Segoe UI Light" charset="0"/>
                <a:ea typeface="Segoe UI Light" charset="0"/>
                <a:cs typeface="Segoe UI Light" charset="0"/>
              </a:rPr>
              <a:t> bakin wofi</a:t>
            </a:r>
          </a:p>
          <a:p>
            <a:pPr algn="ctr" eaLnBrk="1" hangingPunct="1"/>
            <a:r>
              <a:rPr lang="en-US" sz="2400" dirty="0">
                <a:latin typeface="Segoe UI Light" charset="0"/>
                <a:ea typeface="Segoe UI Light" charset="0"/>
                <a:cs typeface="Segoe UI Light" charset="0"/>
              </a:rPr>
              <a:t>“g” empty mouth</a:t>
            </a:r>
            <a:r>
              <a:rPr lang="en-US" sz="3200" dirty="0">
                <a:latin typeface="Segoe UI Light" charset="0"/>
                <a:ea typeface="Segoe UI Light" charset="0"/>
                <a:cs typeface="Segoe UI Light" charset="0"/>
              </a:rPr>
              <a:t> </a:t>
            </a:r>
          </a:p>
        </p:txBody>
      </p:sp>
      <p:sp>
        <p:nvSpPr>
          <p:cNvPr id="87045" name="Rectangle 5"/>
          <p:cNvSpPr>
            <a:spLocks noChangeArrowheads="1"/>
          </p:cNvSpPr>
          <p:nvPr/>
        </p:nvSpPr>
        <p:spPr bwMode="auto">
          <a:xfrm>
            <a:off x="6477000" y="1219200"/>
            <a:ext cx="3657600" cy="5213350"/>
          </a:xfrm>
          <a:prstGeom prst="rect">
            <a:avLst/>
          </a:prstGeom>
          <a:noFill/>
          <a:ln w="9525">
            <a:noFill/>
            <a:miter lim="800000"/>
            <a:headEnd/>
            <a:tailEnd/>
          </a:ln>
          <a:effectLst/>
        </p:spPr>
        <p:txBody>
          <a:bodyPr anchor="ctr">
            <a:spAutoFit/>
          </a:bodyPr>
          <a:lstStyle/>
          <a:p>
            <a:pPr algn="ctr" eaLnBrk="1" hangingPunct="1">
              <a:defRPr/>
            </a:pPr>
            <a:r>
              <a:rPr lang="ar-SA" sz="28100" b="1" dirty="0">
                <a:solidFill>
                  <a:schemeClr val="tx2"/>
                </a:solidFill>
                <a:effectLst>
                  <a:outerShdw blurRad="38100" dist="38100" dir="2700000" algn="tl">
                    <a:srgbClr val="000000"/>
                  </a:outerShdw>
                </a:effectLst>
                <a:latin typeface="Arial Black" pitchFamily="34" charset="0"/>
                <a:cs typeface="Arial" charset="0"/>
              </a:rPr>
              <a:t>ع</a:t>
            </a:r>
            <a:r>
              <a:rPr lang="en-US" sz="33600" dirty="0">
                <a:latin typeface="Arial" charset="0"/>
              </a:rPr>
              <a:t> </a:t>
            </a:r>
          </a:p>
        </p:txBody>
      </p:sp>
      <p:sp>
        <p:nvSpPr>
          <p:cNvPr id="24584" name="Rectangle 6"/>
          <p:cNvSpPr>
            <a:spLocks noChangeArrowheads="1"/>
          </p:cNvSpPr>
          <p:nvPr/>
        </p:nvSpPr>
        <p:spPr bwMode="auto">
          <a:xfrm>
            <a:off x="914400" y="415202"/>
            <a:ext cx="7924800" cy="707886"/>
          </a:xfrm>
          <a:prstGeom prst="rect">
            <a:avLst/>
          </a:prstGeom>
          <a:noFill/>
          <a:ln w="9525">
            <a:noFill/>
            <a:miter lim="800000"/>
            <a:headEnd/>
            <a:tailEnd/>
          </a:ln>
        </p:spPr>
        <p:txBody>
          <a:bodyPr wrap="square" anchor="ctr">
            <a:spAutoFit/>
          </a:bodyPr>
          <a:lstStyle/>
          <a:p>
            <a:pPr eaLnBrk="1" hangingPunct="1"/>
            <a:r>
              <a:rPr lang="en-US" sz="4000" b="1" dirty="0">
                <a:latin typeface="Segoe UI Light" charset="0"/>
                <a:ea typeface="Segoe UI Light" charset="0"/>
                <a:cs typeface="Segoe UI Light" charset="0"/>
              </a:rPr>
              <a:t>Similarities and Variations </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idx="1"/>
          </p:nvPr>
        </p:nvSpPr>
        <p:spPr>
          <a:xfrm>
            <a:off x="457200" y="914400"/>
            <a:ext cx="11201400" cy="5441950"/>
          </a:xfrm>
        </p:spPr>
        <p:txBody>
          <a:bodyPr/>
          <a:lstStyle/>
          <a:p>
            <a:pPr eaLnBrk="1" hangingPunct="1">
              <a:defRPr/>
            </a:pPr>
            <a:r>
              <a:rPr lang="en-US" sz="4400" dirty="0" smtClean="0"/>
              <a:t>The curriculum is of course the Holy Qur’an text </a:t>
            </a:r>
          </a:p>
          <a:p>
            <a:pPr eaLnBrk="1" hangingPunct="1">
              <a:defRPr/>
            </a:pPr>
            <a:r>
              <a:rPr lang="en-US" sz="4400" dirty="0" smtClean="0"/>
              <a:t>letter recognition is started with writing out the </a:t>
            </a:r>
            <a:r>
              <a:rPr lang="en-US" sz="4400" b="1" i="1" dirty="0" smtClean="0">
                <a:solidFill>
                  <a:srgbClr val="FF0000"/>
                </a:solidFill>
              </a:rPr>
              <a:t>Surat Al-Fatiha</a:t>
            </a:r>
            <a:r>
              <a:rPr lang="en-US" sz="4400" dirty="0" smtClean="0">
                <a:solidFill>
                  <a:srgbClr val="FF0000"/>
                </a:solidFill>
              </a:rPr>
              <a:t> </a:t>
            </a:r>
            <a:r>
              <a:rPr lang="en-US" sz="4400" dirty="0" smtClean="0"/>
              <a:t>to </a:t>
            </a:r>
            <a:r>
              <a:rPr lang="en-US" sz="4400" b="1" i="1" dirty="0" smtClean="0">
                <a:solidFill>
                  <a:srgbClr val="FF0000"/>
                </a:solidFill>
              </a:rPr>
              <a:t>Surat Al-Fil</a:t>
            </a:r>
            <a:r>
              <a:rPr lang="en-US" sz="4400" dirty="0" smtClean="0">
                <a:solidFill>
                  <a:srgbClr val="FF0000"/>
                </a:solidFill>
              </a:rPr>
              <a:t> </a:t>
            </a:r>
            <a:r>
              <a:rPr lang="en-US" sz="4400" dirty="0" smtClean="0"/>
              <a:t>- a total of 11 </a:t>
            </a:r>
            <a:r>
              <a:rPr lang="en-US" sz="4400" i="1" dirty="0" smtClean="0"/>
              <a:t>suras</a:t>
            </a:r>
            <a:r>
              <a:rPr lang="en-US" sz="4400" dirty="0" smtClean="0"/>
              <a:t> </a:t>
            </a:r>
          </a:p>
          <a:p>
            <a:pPr eaLnBrk="1" hangingPunct="1">
              <a:defRPr/>
            </a:pPr>
            <a:r>
              <a:rPr lang="en-US" sz="4400" dirty="0" smtClean="0"/>
              <a:t>These eleven </a:t>
            </a:r>
            <a:r>
              <a:rPr lang="en-US" sz="4400" i="1" dirty="0" smtClean="0"/>
              <a:t>suras</a:t>
            </a:r>
            <a:r>
              <a:rPr lang="en-US" sz="4400" dirty="0" smtClean="0"/>
              <a:t> contained </a:t>
            </a:r>
            <a:r>
              <a:rPr lang="en-US" sz="4000" dirty="0" smtClean="0"/>
              <a:t>the entire Arabic alphabet, except Z, which is in the next Surat, Al-Humaza</a:t>
            </a:r>
          </a:p>
          <a:p>
            <a:pPr eaLnBrk="1" hangingPunct="1">
              <a:defRPr/>
            </a:pPr>
            <a:endParaRPr lang="en-US" dirty="0" smtClean="0"/>
          </a:p>
        </p:txBody>
      </p:sp>
      <p:sp>
        <p:nvSpPr>
          <p:cNvPr id="5" name="Slide Number Placeholder 5"/>
          <p:cNvSpPr>
            <a:spLocks noGrp="1"/>
          </p:cNvSpPr>
          <p:nvPr>
            <p:ph type="sldNum" sz="quarter" idx="12"/>
          </p:nvPr>
        </p:nvSpPr>
        <p:spPr/>
        <p:txBody>
          <a:bodyPr/>
          <a:lstStyle/>
          <a:p>
            <a:pPr>
              <a:defRPr/>
            </a:pPr>
            <a:fld id="{2F983CB4-3585-4A45-BA4A-1943B04E777A}" type="slidenum">
              <a:rPr lang="en-US"/>
              <a:pPr>
                <a:defRPr/>
              </a:pPr>
              <a:t>23</a:t>
            </a:fld>
            <a:endParaRPr lang="en-US" dirty="0"/>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E046A62-FECE-4815-8A9B-2ED5FB49E132}" type="slidenum">
              <a:rPr lang="en-US" smtClean="0"/>
              <a:pPr>
                <a:defRPr/>
              </a:pPr>
              <a:t>24</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3600" y="241300"/>
            <a:ext cx="8153400" cy="6115050"/>
          </a:xfrm>
          <a:prstGeom prst="rect">
            <a:avLst/>
          </a:prstGeom>
        </p:spPr>
      </p:pic>
    </p:spTree>
    <p:extLst>
      <p:ext uri="{BB962C8B-B14F-4D97-AF65-F5344CB8AC3E}">
        <p14:creationId xmlns:p14="http://schemas.microsoft.com/office/powerpoint/2010/main" val="4020248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E046A62-FECE-4815-8A9B-2ED5FB49E132}" type="slidenum">
              <a:rPr lang="en-US" smtClean="0"/>
              <a:pPr>
                <a:defRPr/>
              </a:pPr>
              <a:t>25</a:t>
            </a:fld>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371600"/>
            <a:ext cx="5715000" cy="4286250"/>
          </a:xfrm>
          <a:prstGeom prst="rect">
            <a:avLst/>
          </a:prstGeom>
        </p:spPr>
      </p:pic>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172200" y="1371600"/>
            <a:ext cx="5801784" cy="4351338"/>
          </a:xfrm>
        </p:spPr>
      </p:pic>
    </p:spTree>
    <p:extLst>
      <p:ext uri="{BB962C8B-B14F-4D97-AF65-F5344CB8AC3E}">
        <p14:creationId xmlns:p14="http://schemas.microsoft.com/office/powerpoint/2010/main" val="12976532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762000" y="129592"/>
            <a:ext cx="3962400" cy="957262"/>
          </a:xfrm>
        </p:spPr>
        <p:txBody>
          <a:bodyPr/>
          <a:lstStyle/>
          <a:p>
            <a:pPr algn="l" eaLnBrk="1" hangingPunct="1">
              <a:defRPr/>
            </a:pPr>
            <a:r>
              <a:rPr lang="en-GB" dirty="0" smtClean="0">
                <a:solidFill>
                  <a:srgbClr val="CC0000"/>
                </a:solidFill>
                <a:latin typeface="Segoe UI Light" charset="0"/>
                <a:ea typeface="Segoe UI Light" charset="0"/>
                <a:cs typeface="Segoe UI Light" charset="0"/>
              </a:rPr>
              <a:t>Farfaru</a:t>
            </a:r>
            <a:endParaRPr lang="en-US" dirty="0" smtClean="0">
              <a:solidFill>
                <a:srgbClr val="CC0000"/>
              </a:solidFill>
              <a:latin typeface="Segoe UI Light" charset="0"/>
              <a:ea typeface="Segoe UI Light" charset="0"/>
              <a:cs typeface="Segoe UI Light" charset="0"/>
            </a:endParaRPr>
          </a:p>
        </p:txBody>
      </p:sp>
      <p:sp>
        <p:nvSpPr>
          <p:cNvPr id="93187" name="Rectangle 3"/>
          <p:cNvSpPr>
            <a:spLocks noGrp="1" noChangeArrowheads="1"/>
          </p:cNvSpPr>
          <p:nvPr>
            <p:ph idx="1"/>
          </p:nvPr>
        </p:nvSpPr>
        <p:spPr>
          <a:xfrm>
            <a:off x="1066800" y="1249363"/>
            <a:ext cx="10668000" cy="5289549"/>
          </a:xfrm>
        </p:spPr>
        <p:txBody>
          <a:bodyPr>
            <a:normAutofit/>
          </a:bodyPr>
          <a:lstStyle/>
          <a:p>
            <a:pPr eaLnBrk="1" hangingPunct="1">
              <a:lnSpc>
                <a:spcPct val="90000"/>
              </a:lnSpc>
              <a:defRPr/>
            </a:pPr>
            <a:r>
              <a:rPr lang="en-US" sz="3600" dirty="0"/>
              <a:t>T</a:t>
            </a:r>
            <a:r>
              <a:rPr lang="en-US" sz="3600" dirty="0" smtClean="0"/>
              <a:t>he </a:t>
            </a:r>
            <a:r>
              <a:rPr lang="en-US" sz="3600" b="1" i="1" dirty="0">
                <a:solidFill>
                  <a:srgbClr val="CC0000"/>
                </a:solidFill>
              </a:rPr>
              <a:t>beginning</a:t>
            </a:r>
            <a:r>
              <a:rPr lang="en-US" sz="3600" dirty="0"/>
              <a:t> of vowel and word formation </a:t>
            </a:r>
          </a:p>
          <a:p>
            <a:pPr eaLnBrk="1" hangingPunct="1">
              <a:lnSpc>
                <a:spcPct val="90000"/>
              </a:lnSpc>
              <a:defRPr/>
            </a:pPr>
            <a:r>
              <a:rPr lang="en-US" sz="3600" dirty="0"/>
              <a:t>V</a:t>
            </a:r>
            <a:r>
              <a:rPr lang="en-US" sz="3600" dirty="0" smtClean="0"/>
              <a:t>owels </a:t>
            </a:r>
            <a:r>
              <a:rPr lang="en-US" sz="3600" dirty="0"/>
              <a:t>are attached to the letters to form a word </a:t>
            </a:r>
          </a:p>
          <a:p>
            <a:pPr eaLnBrk="1" hangingPunct="1">
              <a:lnSpc>
                <a:spcPct val="90000"/>
              </a:lnSpc>
              <a:defRPr/>
            </a:pPr>
            <a:r>
              <a:rPr lang="en-US" sz="3600" dirty="0"/>
              <a:t>The curriculum for this stage remains the same as the Surats covered in the first stage, </a:t>
            </a:r>
          </a:p>
          <a:p>
            <a:pPr eaLnBrk="1" hangingPunct="1">
              <a:lnSpc>
                <a:spcPct val="90000"/>
              </a:lnSpc>
              <a:defRPr/>
            </a:pPr>
            <a:r>
              <a:rPr lang="en-US" sz="3600" dirty="0" smtClean="0"/>
              <a:t>Only </a:t>
            </a:r>
            <a:r>
              <a:rPr lang="en-US" sz="3600" dirty="0"/>
              <a:t>now they have proper vowels and complete words are formed. </a:t>
            </a:r>
          </a:p>
          <a:p>
            <a:pPr eaLnBrk="1" hangingPunct="1">
              <a:lnSpc>
                <a:spcPct val="90000"/>
              </a:lnSpc>
              <a:defRPr/>
            </a:pPr>
            <a:r>
              <a:rPr lang="en-US" sz="3600" dirty="0"/>
              <a:t>The teacher </a:t>
            </a:r>
            <a:r>
              <a:rPr lang="en-US" sz="3600" b="1" i="1" dirty="0">
                <a:solidFill>
                  <a:srgbClr val="FF0000"/>
                </a:solidFill>
              </a:rPr>
              <a:t>reads</a:t>
            </a:r>
            <a:r>
              <a:rPr lang="en-US" sz="3600" dirty="0">
                <a:solidFill>
                  <a:srgbClr val="FF0000"/>
                </a:solidFill>
              </a:rPr>
              <a:t> </a:t>
            </a:r>
            <a:r>
              <a:rPr lang="en-US" sz="3600" dirty="0"/>
              <a:t>out the word to the learners </a:t>
            </a:r>
          </a:p>
          <a:p>
            <a:pPr eaLnBrk="1" hangingPunct="1">
              <a:lnSpc>
                <a:spcPct val="90000"/>
              </a:lnSpc>
              <a:defRPr/>
            </a:pPr>
            <a:r>
              <a:rPr lang="en-US" sz="3600" dirty="0"/>
              <a:t>which the latter </a:t>
            </a:r>
            <a:r>
              <a:rPr lang="en-US" sz="3600" b="1" i="1" dirty="0">
                <a:solidFill>
                  <a:srgbClr val="FF0000"/>
                </a:solidFill>
              </a:rPr>
              <a:t>repeats after </a:t>
            </a:r>
            <a:r>
              <a:rPr lang="en-US" sz="3600" dirty="0"/>
              <a:t>the teacher until the teacher becomes satisfied with the </a:t>
            </a:r>
            <a:r>
              <a:rPr lang="en-US" sz="3600" b="1" i="1" dirty="0">
                <a:solidFill>
                  <a:srgbClr val="FF0000"/>
                </a:solidFill>
              </a:rPr>
              <a:t>pronunciation </a:t>
            </a:r>
          </a:p>
          <a:p>
            <a:pPr eaLnBrk="1" hangingPunct="1">
              <a:lnSpc>
                <a:spcPct val="90000"/>
              </a:lnSpc>
              <a:defRPr/>
            </a:pPr>
            <a:endParaRPr lang="en-US" sz="2400" dirty="0"/>
          </a:p>
        </p:txBody>
      </p:sp>
      <p:sp>
        <p:nvSpPr>
          <p:cNvPr id="5" name="Slide Number Placeholder 5"/>
          <p:cNvSpPr>
            <a:spLocks noGrp="1"/>
          </p:cNvSpPr>
          <p:nvPr>
            <p:ph type="sldNum" sz="quarter" idx="12"/>
          </p:nvPr>
        </p:nvSpPr>
        <p:spPr/>
        <p:txBody>
          <a:bodyPr/>
          <a:lstStyle/>
          <a:p>
            <a:pPr>
              <a:defRPr/>
            </a:pPr>
            <a:fld id="{DA320610-8D42-43EF-8869-6D32F37A83AD}" type="slidenum">
              <a:rPr lang="en-US"/>
              <a:pPr>
                <a:defRPr/>
              </a:pPr>
              <a:t>26</a:t>
            </a:fld>
            <a:endParaRPr lang="en-US" dirty="0"/>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76400" y="211304"/>
            <a:ext cx="8458200" cy="6343650"/>
          </a:xfrm>
        </p:spPr>
      </p:pic>
      <p:sp>
        <p:nvSpPr>
          <p:cNvPr id="4" name="Slide Number Placeholder 3"/>
          <p:cNvSpPr>
            <a:spLocks noGrp="1"/>
          </p:cNvSpPr>
          <p:nvPr>
            <p:ph type="sldNum" sz="quarter" idx="12"/>
          </p:nvPr>
        </p:nvSpPr>
        <p:spPr/>
        <p:txBody>
          <a:bodyPr/>
          <a:lstStyle/>
          <a:p>
            <a:pPr>
              <a:defRPr/>
            </a:pPr>
            <a:fld id="{CE046A62-FECE-4815-8A9B-2ED5FB49E132}" type="slidenum">
              <a:rPr lang="en-US" smtClean="0"/>
              <a:pPr>
                <a:defRPr/>
              </a:pPr>
              <a:t>27</a:t>
            </a:fld>
            <a:endParaRPr lang="en-US" dirty="0"/>
          </a:p>
        </p:txBody>
      </p:sp>
    </p:spTree>
    <p:extLst>
      <p:ext uri="{BB962C8B-B14F-4D97-AF65-F5344CB8AC3E}">
        <p14:creationId xmlns:p14="http://schemas.microsoft.com/office/powerpoint/2010/main" val="940370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76400" y="109036"/>
            <a:ext cx="8610600" cy="6457950"/>
          </a:xfrm>
        </p:spPr>
      </p:pic>
      <p:sp>
        <p:nvSpPr>
          <p:cNvPr id="4" name="Slide Number Placeholder 3"/>
          <p:cNvSpPr>
            <a:spLocks noGrp="1"/>
          </p:cNvSpPr>
          <p:nvPr>
            <p:ph type="sldNum" sz="quarter" idx="12"/>
          </p:nvPr>
        </p:nvSpPr>
        <p:spPr/>
        <p:txBody>
          <a:bodyPr/>
          <a:lstStyle/>
          <a:p>
            <a:pPr>
              <a:defRPr/>
            </a:pPr>
            <a:fld id="{CE046A62-FECE-4815-8A9B-2ED5FB49E132}" type="slidenum">
              <a:rPr lang="en-US" smtClean="0"/>
              <a:pPr>
                <a:defRPr/>
              </a:pPr>
              <a:t>28</a:t>
            </a:fld>
            <a:endParaRPr lang="en-US" dirty="0"/>
          </a:p>
        </p:txBody>
      </p:sp>
    </p:spTree>
    <p:extLst>
      <p:ext uri="{BB962C8B-B14F-4D97-AF65-F5344CB8AC3E}">
        <p14:creationId xmlns:p14="http://schemas.microsoft.com/office/powerpoint/2010/main" val="13545277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idx="1"/>
          </p:nvPr>
        </p:nvSpPr>
        <p:spPr>
          <a:xfrm>
            <a:off x="381000" y="533401"/>
            <a:ext cx="11201400" cy="5822949"/>
          </a:xfrm>
        </p:spPr>
        <p:txBody>
          <a:bodyPr/>
          <a:lstStyle/>
          <a:p>
            <a:pPr eaLnBrk="1" hangingPunct="1">
              <a:lnSpc>
                <a:spcPct val="80000"/>
              </a:lnSpc>
              <a:defRPr/>
            </a:pPr>
            <a:endParaRPr lang="en-US" sz="2800" dirty="0"/>
          </a:p>
          <a:p>
            <a:pPr eaLnBrk="1" hangingPunct="1">
              <a:lnSpc>
                <a:spcPct val="80000"/>
              </a:lnSpc>
              <a:defRPr/>
            </a:pPr>
            <a:r>
              <a:rPr lang="en-US" sz="4400" dirty="0"/>
              <a:t>From Surat al-Humaza onwards</a:t>
            </a:r>
          </a:p>
          <a:p>
            <a:pPr eaLnBrk="1" hangingPunct="1">
              <a:lnSpc>
                <a:spcPct val="80000"/>
              </a:lnSpc>
              <a:defRPr/>
            </a:pPr>
            <a:r>
              <a:rPr lang="en-US" sz="4400" dirty="0"/>
              <a:t>it is expected that the learner can now understand the Arabic reading of the S</a:t>
            </a:r>
            <a:r>
              <a:rPr lang="en-US" sz="4400" dirty="0" smtClean="0"/>
              <a:t>urat </a:t>
            </a:r>
            <a:r>
              <a:rPr lang="en-US" sz="4400" dirty="0"/>
              <a:t>and the ones that follow </a:t>
            </a:r>
          </a:p>
          <a:p>
            <a:pPr eaLnBrk="1" hangingPunct="1">
              <a:lnSpc>
                <a:spcPct val="80000"/>
              </a:lnSpc>
              <a:defRPr/>
            </a:pPr>
            <a:r>
              <a:rPr lang="en-US" sz="4400" dirty="0"/>
              <a:t>and the subsequent curriculum is in pure Arabic </a:t>
            </a:r>
          </a:p>
          <a:p>
            <a:pPr eaLnBrk="1" hangingPunct="1">
              <a:lnSpc>
                <a:spcPct val="80000"/>
              </a:lnSpc>
              <a:defRPr/>
            </a:pPr>
            <a:r>
              <a:rPr lang="en-US" sz="4400" dirty="0"/>
              <a:t>with less emphasis on the Ajamized and iconic letter recognition of the earlier stages  </a:t>
            </a:r>
          </a:p>
        </p:txBody>
      </p:sp>
      <p:sp>
        <p:nvSpPr>
          <p:cNvPr id="5" name="Slide Number Placeholder 5"/>
          <p:cNvSpPr>
            <a:spLocks noGrp="1"/>
          </p:cNvSpPr>
          <p:nvPr>
            <p:ph type="sldNum" sz="quarter" idx="12"/>
          </p:nvPr>
        </p:nvSpPr>
        <p:spPr/>
        <p:txBody>
          <a:bodyPr/>
          <a:lstStyle/>
          <a:p>
            <a:pPr>
              <a:defRPr/>
            </a:pPr>
            <a:fld id="{7FB78942-D0B8-499E-8CA2-FFA4B9B7EFC6}" type="slidenum">
              <a:rPr lang="en-US"/>
              <a:pPr>
                <a:defRPr/>
              </a:pPr>
              <a:t>29</a:t>
            </a:fld>
            <a:endParaRPr lang="en-US" dirty="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normAutofit/>
          </a:bodyPr>
          <a:lstStyle/>
          <a:p>
            <a:pPr eaLnBrk="1" hangingPunct="1">
              <a:defRPr/>
            </a:pPr>
            <a:r>
              <a:rPr lang="en-US" sz="4800" dirty="0">
                <a:solidFill>
                  <a:srgbClr val="FF0000"/>
                </a:solidFill>
                <a:latin typeface="Segoe UI Light" charset="0"/>
                <a:ea typeface="Segoe UI Light" charset="0"/>
                <a:cs typeface="Segoe UI Light" charset="0"/>
              </a:rPr>
              <a:t>Core Arguments</a:t>
            </a:r>
          </a:p>
        </p:txBody>
      </p:sp>
      <p:sp>
        <p:nvSpPr>
          <p:cNvPr id="3075" name="Rectangle 3"/>
          <p:cNvSpPr>
            <a:spLocks noGrp="1" noChangeArrowheads="1"/>
          </p:cNvSpPr>
          <p:nvPr>
            <p:ph idx="1"/>
          </p:nvPr>
        </p:nvSpPr>
        <p:spPr>
          <a:xfrm>
            <a:off x="838200" y="1825625"/>
            <a:ext cx="10896600" cy="4351338"/>
          </a:xfrm>
        </p:spPr>
        <p:txBody>
          <a:bodyPr>
            <a:noAutofit/>
          </a:bodyPr>
          <a:lstStyle/>
          <a:p>
            <a:pPr eaLnBrk="1" hangingPunct="1">
              <a:defRPr/>
            </a:pPr>
            <a:r>
              <a:rPr lang="en-US" sz="4000" dirty="0"/>
              <a:t>Scriptural transferability as a basis for sustainable indigenous knowledge </a:t>
            </a:r>
            <a:r>
              <a:rPr lang="en-US" sz="4000" dirty="0" smtClean="0"/>
              <a:t>development</a:t>
            </a:r>
            <a:endParaRPr lang="en-US" sz="4000" dirty="0"/>
          </a:p>
          <a:p>
            <a:pPr eaLnBrk="1" hangingPunct="1">
              <a:defRPr/>
            </a:pPr>
            <a:r>
              <a:rPr lang="en-US" sz="4000" dirty="0"/>
              <a:t>Historicity of Islamic educational structure and the avenues for scriptural ownership</a:t>
            </a:r>
          </a:p>
          <a:p>
            <a:pPr eaLnBrk="1" hangingPunct="1">
              <a:defRPr/>
            </a:pPr>
            <a:r>
              <a:rPr lang="en-US" sz="4000" dirty="0"/>
              <a:t>Transferability carries with it embedded preservation of the core ideas of the text</a:t>
            </a:r>
          </a:p>
        </p:txBody>
      </p:sp>
      <p:sp>
        <p:nvSpPr>
          <p:cNvPr id="5" name="Slide Number Placeholder 5"/>
          <p:cNvSpPr>
            <a:spLocks noGrp="1"/>
          </p:cNvSpPr>
          <p:nvPr>
            <p:ph type="sldNum" sz="quarter" idx="12"/>
          </p:nvPr>
        </p:nvSpPr>
        <p:spPr/>
        <p:txBody>
          <a:bodyPr/>
          <a:lstStyle/>
          <a:p>
            <a:pPr>
              <a:defRPr/>
            </a:pPr>
            <a:fld id="{AA15EACE-4057-417D-86DA-2DCA5861C381}" type="slidenum">
              <a:rPr lang="en-US"/>
              <a:pPr>
                <a:defRPr/>
              </a:pPr>
              <a:t>3</a:t>
            </a:fld>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E046A62-FECE-4815-8A9B-2ED5FB49E132}" type="slidenum">
              <a:rPr lang="en-US" smtClean="0"/>
              <a:pPr>
                <a:defRPr/>
              </a:pPr>
              <a:t>30</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8400" y="117475"/>
            <a:ext cx="4953000" cy="66040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17475"/>
            <a:ext cx="4914900" cy="6553200"/>
          </a:xfrm>
          <a:prstGeom prst="rect">
            <a:avLst/>
          </a:prstGeom>
        </p:spPr>
      </p:pic>
    </p:spTree>
    <p:extLst>
      <p:ext uri="{BB962C8B-B14F-4D97-AF65-F5344CB8AC3E}">
        <p14:creationId xmlns:p14="http://schemas.microsoft.com/office/powerpoint/2010/main" val="11626424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E046A62-FECE-4815-8A9B-2ED5FB49E132}" type="slidenum">
              <a:rPr lang="en-US" smtClean="0"/>
              <a:pPr>
                <a:defRPr/>
              </a:pPr>
              <a:t>31</a:t>
            </a:fld>
            <a:endParaRPr lang="en-US" dirty="0"/>
          </a:p>
        </p:txBody>
      </p:sp>
      <p:pic>
        <p:nvPicPr>
          <p:cNvPr id="5" name="Almajiri Writing(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32000" y="381000"/>
            <a:ext cx="8128000" cy="6096000"/>
          </a:xfrm>
          <a:prstGeom prst="rect">
            <a:avLst/>
          </a:prstGeom>
        </p:spPr>
      </p:pic>
    </p:spTree>
    <p:extLst>
      <p:ext uri="{BB962C8B-B14F-4D97-AF65-F5344CB8AC3E}">
        <p14:creationId xmlns:p14="http://schemas.microsoft.com/office/powerpoint/2010/main" val="13326964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 y="1200150"/>
            <a:ext cx="5943600" cy="4457700"/>
          </a:xfrm>
        </p:spPr>
      </p:pic>
      <p:sp>
        <p:nvSpPr>
          <p:cNvPr id="4" name="Slide Number Placeholder 3"/>
          <p:cNvSpPr>
            <a:spLocks noGrp="1"/>
          </p:cNvSpPr>
          <p:nvPr>
            <p:ph type="sldNum" sz="quarter" idx="12"/>
          </p:nvPr>
        </p:nvSpPr>
        <p:spPr/>
        <p:txBody>
          <a:bodyPr/>
          <a:lstStyle/>
          <a:p>
            <a:pPr>
              <a:defRPr/>
            </a:pPr>
            <a:fld id="{CE046A62-FECE-4815-8A9B-2ED5FB49E132}" type="slidenum">
              <a:rPr lang="en-US" smtClean="0"/>
              <a:pPr>
                <a:defRPr/>
              </a:pPr>
              <a:t>32</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4600" y="1200150"/>
            <a:ext cx="5720080" cy="4457700"/>
          </a:xfrm>
          <a:prstGeom prst="rect">
            <a:avLst/>
          </a:prstGeom>
        </p:spPr>
      </p:pic>
    </p:spTree>
    <p:extLst>
      <p:ext uri="{BB962C8B-B14F-4D97-AF65-F5344CB8AC3E}">
        <p14:creationId xmlns:p14="http://schemas.microsoft.com/office/powerpoint/2010/main" val="14588848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533401" y="309563"/>
            <a:ext cx="3965576" cy="685800"/>
          </a:xfrm>
        </p:spPr>
        <p:txBody>
          <a:bodyPr>
            <a:noAutofit/>
          </a:bodyPr>
          <a:lstStyle/>
          <a:p>
            <a:pPr eaLnBrk="1" hangingPunct="1">
              <a:defRPr/>
            </a:pPr>
            <a:r>
              <a:rPr lang="en-US" sz="5400" dirty="0">
                <a:solidFill>
                  <a:srgbClr val="CC0000"/>
                </a:solidFill>
                <a:latin typeface="Segoe UI Light" charset="0"/>
                <a:ea typeface="Segoe UI Light" charset="0"/>
                <a:cs typeface="Segoe UI Light" charset="0"/>
              </a:rPr>
              <a:t>Zube</a:t>
            </a:r>
          </a:p>
        </p:txBody>
      </p:sp>
      <p:sp>
        <p:nvSpPr>
          <p:cNvPr id="99331" name="Rectangle 3"/>
          <p:cNvSpPr>
            <a:spLocks noGrp="1" noChangeArrowheads="1"/>
          </p:cNvSpPr>
          <p:nvPr>
            <p:ph idx="1"/>
          </p:nvPr>
        </p:nvSpPr>
        <p:spPr>
          <a:xfrm>
            <a:off x="533400" y="1295401"/>
            <a:ext cx="11277600" cy="5060949"/>
          </a:xfrm>
        </p:spPr>
        <p:txBody>
          <a:bodyPr>
            <a:noAutofit/>
          </a:bodyPr>
          <a:lstStyle/>
          <a:p>
            <a:pPr eaLnBrk="1" hangingPunct="1">
              <a:lnSpc>
                <a:spcPct val="80000"/>
              </a:lnSpc>
              <a:defRPr/>
            </a:pPr>
            <a:r>
              <a:rPr lang="en-US" sz="4400" dirty="0" smtClean="0"/>
              <a:t>This entailed </a:t>
            </a:r>
            <a:r>
              <a:rPr lang="en-US" sz="4400" dirty="0"/>
              <a:t>learning, reading and writing the Holy Qur’an </a:t>
            </a:r>
          </a:p>
          <a:p>
            <a:pPr eaLnBrk="1" hangingPunct="1">
              <a:lnSpc>
                <a:spcPct val="80000"/>
              </a:lnSpc>
              <a:defRPr/>
            </a:pPr>
            <a:r>
              <a:rPr lang="en-US" sz="4400" dirty="0"/>
              <a:t>The pupil, now a master copier, copies all the 114 </a:t>
            </a:r>
            <a:r>
              <a:rPr lang="en-US" sz="4400" dirty="0" smtClean="0"/>
              <a:t>Surats </a:t>
            </a:r>
            <a:r>
              <a:rPr lang="en-US" sz="4400" dirty="0"/>
              <a:t>of the Qur’an on his </a:t>
            </a:r>
            <a:r>
              <a:rPr lang="en-US" sz="4400" i="1" dirty="0"/>
              <a:t>allo</a:t>
            </a:r>
            <a:r>
              <a:rPr lang="en-US" sz="4400" dirty="0"/>
              <a:t> segment by segment </a:t>
            </a:r>
          </a:p>
          <a:p>
            <a:pPr eaLnBrk="1" hangingPunct="1">
              <a:lnSpc>
                <a:spcPct val="80000"/>
              </a:lnSpc>
              <a:defRPr/>
            </a:pPr>
            <a:r>
              <a:rPr lang="en-US" sz="4400" dirty="0"/>
              <a:t>until he finishes the whole book and masters the art of writing and recitation devoid of mistakes in </a:t>
            </a:r>
            <a:r>
              <a:rPr lang="en-US" sz="4400" b="1" dirty="0">
                <a:solidFill>
                  <a:srgbClr val="CC0000"/>
                </a:solidFill>
              </a:rPr>
              <a:t>pronunciation</a:t>
            </a:r>
            <a:r>
              <a:rPr lang="en-US" sz="4400" dirty="0"/>
              <a:t>, </a:t>
            </a:r>
            <a:r>
              <a:rPr lang="en-US" sz="4400" b="1" dirty="0">
                <a:solidFill>
                  <a:srgbClr val="CC0000"/>
                </a:solidFill>
              </a:rPr>
              <a:t>rhythm</a:t>
            </a:r>
            <a:r>
              <a:rPr lang="en-US" sz="4400" dirty="0"/>
              <a:t>, </a:t>
            </a:r>
            <a:r>
              <a:rPr lang="en-US" sz="4400" b="1" dirty="0">
                <a:solidFill>
                  <a:srgbClr val="CC0000"/>
                </a:solidFill>
              </a:rPr>
              <a:t>style</a:t>
            </a:r>
            <a:r>
              <a:rPr lang="en-US" sz="4400" dirty="0"/>
              <a:t> or </a:t>
            </a:r>
            <a:r>
              <a:rPr lang="en-US" sz="4400" b="1" dirty="0">
                <a:solidFill>
                  <a:srgbClr val="CC0000"/>
                </a:solidFill>
              </a:rPr>
              <a:t>penmanship</a:t>
            </a:r>
            <a:r>
              <a:rPr lang="en-US" sz="4400" dirty="0"/>
              <a:t> </a:t>
            </a:r>
          </a:p>
        </p:txBody>
      </p:sp>
      <p:sp>
        <p:nvSpPr>
          <p:cNvPr id="7" name="Slide Number Placeholder 5"/>
          <p:cNvSpPr>
            <a:spLocks noGrp="1"/>
          </p:cNvSpPr>
          <p:nvPr>
            <p:ph type="sldNum" sz="quarter" idx="12"/>
          </p:nvPr>
        </p:nvSpPr>
        <p:spPr/>
        <p:txBody>
          <a:bodyPr/>
          <a:lstStyle/>
          <a:p>
            <a:pPr>
              <a:defRPr/>
            </a:pPr>
            <a:fld id="{4087AB8B-1F2D-4F1B-98A5-F1344D945854}" type="slidenum">
              <a:rPr lang="en-US"/>
              <a:pPr>
                <a:defRPr/>
              </a:pPr>
              <a:t>33</a:t>
            </a:fld>
            <a:endParaRPr lang="en-US" dirty="0"/>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00AF9887-9A84-41F8-8220-5555DA6D9499}" type="slidenum">
              <a:rPr lang="en-US"/>
              <a:pPr>
                <a:defRPr/>
              </a:pPr>
              <a:t>34</a:t>
            </a:fld>
            <a:endParaRPr lang="en-US" dirty="0"/>
          </a:p>
        </p:txBody>
      </p:sp>
      <p:pic>
        <p:nvPicPr>
          <p:cNvPr id="5" name="Gardi na Karatu(1).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676400" y="301206"/>
            <a:ext cx="8534400" cy="6400216"/>
          </a:xfr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idx="1"/>
          </p:nvPr>
        </p:nvSpPr>
        <p:spPr>
          <a:xfrm>
            <a:off x="838200" y="533400"/>
            <a:ext cx="10744200" cy="5943600"/>
          </a:xfrm>
        </p:spPr>
        <p:txBody>
          <a:bodyPr>
            <a:noAutofit/>
          </a:bodyPr>
          <a:lstStyle/>
          <a:p>
            <a:pPr eaLnBrk="1" hangingPunct="1">
              <a:lnSpc>
                <a:spcPct val="80000"/>
              </a:lnSpc>
              <a:defRPr/>
            </a:pPr>
            <a:r>
              <a:rPr lang="en-US" sz="3600" dirty="0"/>
              <a:t>At this stage, which ends his elementary education, he graduates in a process called </a:t>
            </a:r>
            <a:r>
              <a:rPr lang="en-US" sz="3600" b="1" i="1" dirty="0">
                <a:solidFill>
                  <a:srgbClr val="CC0000"/>
                </a:solidFill>
              </a:rPr>
              <a:t>sauka</a:t>
            </a:r>
            <a:r>
              <a:rPr lang="en-US" sz="3600" dirty="0"/>
              <a:t>, </a:t>
            </a:r>
          </a:p>
          <a:p>
            <a:pPr eaLnBrk="1" hangingPunct="1">
              <a:lnSpc>
                <a:spcPct val="80000"/>
              </a:lnSpc>
              <a:defRPr/>
            </a:pPr>
            <a:r>
              <a:rPr lang="en-US" sz="3600" dirty="0"/>
              <a:t>usually marked by public reading of the Qur’an by the pupil </a:t>
            </a:r>
          </a:p>
          <a:p>
            <a:pPr eaLnBrk="1" hangingPunct="1">
              <a:lnSpc>
                <a:spcPct val="80000"/>
              </a:lnSpc>
              <a:defRPr/>
            </a:pPr>
            <a:r>
              <a:rPr lang="en-US" sz="3600" dirty="0"/>
              <a:t>from a brilliantly decorated allo, </a:t>
            </a:r>
            <a:r>
              <a:rPr lang="en-US" sz="3600" b="1" i="1" dirty="0">
                <a:solidFill>
                  <a:srgbClr val="CC0000"/>
                </a:solidFill>
              </a:rPr>
              <a:t>zayyna</a:t>
            </a:r>
            <a:r>
              <a:rPr lang="en-US" sz="3600" dirty="0"/>
              <a:t> </a:t>
            </a:r>
          </a:p>
          <a:p>
            <a:pPr eaLnBrk="1" hangingPunct="1">
              <a:lnSpc>
                <a:spcPct val="80000"/>
              </a:lnSpc>
              <a:defRPr/>
            </a:pPr>
            <a:r>
              <a:rPr lang="en-US" sz="3600" dirty="0"/>
              <a:t>which becomes his </a:t>
            </a:r>
            <a:r>
              <a:rPr lang="en-US" sz="3600" b="1" i="1" dirty="0">
                <a:solidFill>
                  <a:srgbClr val="CC0000"/>
                </a:solidFill>
              </a:rPr>
              <a:t>certificate</a:t>
            </a:r>
            <a:r>
              <a:rPr lang="en-US" sz="3600" dirty="0"/>
              <a:t>, and a proof of academic proficiency </a:t>
            </a:r>
          </a:p>
          <a:p>
            <a:pPr eaLnBrk="1" hangingPunct="1">
              <a:lnSpc>
                <a:spcPct val="80000"/>
              </a:lnSpc>
              <a:defRPr/>
            </a:pPr>
            <a:r>
              <a:rPr lang="en-US" sz="3600" dirty="0"/>
              <a:t>For many pupils, this marks the end of the basic Qur’anic education </a:t>
            </a:r>
          </a:p>
          <a:p>
            <a:pPr eaLnBrk="1" hangingPunct="1">
              <a:lnSpc>
                <a:spcPct val="80000"/>
              </a:lnSpc>
              <a:defRPr/>
            </a:pPr>
            <a:r>
              <a:rPr lang="en-US" sz="3600" dirty="0"/>
              <a:t>the process, lasting years, would have certainly make them </a:t>
            </a:r>
            <a:r>
              <a:rPr lang="en-US" sz="3600" b="1" dirty="0">
                <a:solidFill>
                  <a:srgbClr val="CC0000"/>
                </a:solidFill>
              </a:rPr>
              <a:t>literate enough</a:t>
            </a:r>
            <a:r>
              <a:rPr lang="en-US" sz="3600" dirty="0"/>
              <a:t> to use the </a:t>
            </a:r>
            <a:r>
              <a:rPr lang="en-US" sz="3600" b="1" dirty="0">
                <a:solidFill>
                  <a:srgbClr val="CC0000"/>
                </a:solidFill>
              </a:rPr>
              <a:t>Arabic script</a:t>
            </a:r>
            <a:r>
              <a:rPr lang="en-US" sz="3600" dirty="0"/>
              <a:t> in </a:t>
            </a:r>
            <a:r>
              <a:rPr lang="en-US" sz="3600" b="1" dirty="0">
                <a:solidFill>
                  <a:srgbClr val="CC0000"/>
                </a:solidFill>
              </a:rPr>
              <a:t>any context</a:t>
            </a:r>
            <a:r>
              <a:rPr lang="en-US" sz="4000" dirty="0"/>
              <a:t> </a:t>
            </a:r>
          </a:p>
        </p:txBody>
      </p:sp>
      <p:sp>
        <p:nvSpPr>
          <p:cNvPr id="5" name="Slide Number Placeholder 5"/>
          <p:cNvSpPr>
            <a:spLocks noGrp="1"/>
          </p:cNvSpPr>
          <p:nvPr>
            <p:ph type="sldNum" sz="quarter" idx="12"/>
          </p:nvPr>
        </p:nvSpPr>
        <p:spPr/>
        <p:txBody>
          <a:bodyPr/>
          <a:lstStyle/>
          <a:p>
            <a:pPr>
              <a:defRPr/>
            </a:pPr>
            <a:fld id="{8B016AD0-3282-4911-89D8-6F0E5EEF5B06}" type="slidenum">
              <a:rPr lang="en-US"/>
              <a:pPr>
                <a:defRPr/>
              </a:pPr>
              <a:t>35</a:t>
            </a:fld>
            <a:endParaRPr lang="en-US" dirty="0"/>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E046A62-FECE-4815-8A9B-2ED5FB49E132}" type="slidenum">
              <a:rPr lang="en-US" smtClean="0"/>
              <a:pPr>
                <a:defRPr/>
              </a:pPr>
              <a:t>36</a:t>
            </a:fld>
            <a:endParaRPr lang="en-US" dirty="0"/>
          </a:p>
        </p:txBody>
      </p:sp>
      <p:pic>
        <p:nvPicPr>
          <p:cNvPr id="5" name="Picture 3" descr="Misc 016 (Small)"/>
          <p:cNvPicPr>
            <a:picLocks noChangeAspect="1" noChangeArrowheads="1"/>
          </p:cNvPicPr>
          <p:nvPr/>
        </p:nvPicPr>
        <p:blipFill>
          <a:blip r:embed="rId2"/>
          <a:srcRect/>
          <a:stretch>
            <a:fillRect/>
          </a:stretch>
        </p:blipFill>
        <p:spPr bwMode="auto">
          <a:xfrm>
            <a:off x="533400" y="457200"/>
            <a:ext cx="4114800" cy="6057900"/>
          </a:xfrm>
          <a:prstGeom prst="rect">
            <a:avLst/>
          </a:prstGeom>
          <a:noFill/>
          <a:ln w="9525">
            <a:noFill/>
            <a:miter lim="800000"/>
            <a:headEnd/>
            <a:tailEnd/>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6643" y="914400"/>
            <a:ext cx="7239890" cy="5429918"/>
          </a:xfrm>
          <a:prstGeom prst="rect">
            <a:avLst/>
          </a:prstGeom>
        </p:spPr>
      </p:pic>
    </p:spTree>
    <p:extLst>
      <p:ext uri="{BB962C8B-B14F-4D97-AF65-F5344CB8AC3E}">
        <p14:creationId xmlns:p14="http://schemas.microsoft.com/office/powerpoint/2010/main" val="14241011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533400" y="277813"/>
            <a:ext cx="4114800" cy="717550"/>
          </a:xfrm>
        </p:spPr>
        <p:txBody>
          <a:bodyPr/>
          <a:lstStyle/>
          <a:p>
            <a:pPr eaLnBrk="1" hangingPunct="1">
              <a:defRPr/>
            </a:pPr>
            <a:r>
              <a:rPr lang="en-GB" sz="4000" b="1" dirty="0" err="1">
                <a:solidFill>
                  <a:srgbClr val="CC0000"/>
                </a:solidFill>
              </a:rPr>
              <a:t>Haddatu</a:t>
            </a:r>
            <a:endParaRPr lang="en-US" sz="4000" dirty="0">
              <a:solidFill>
                <a:srgbClr val="CC0000"/>
              </a:solidFill>
            </a:endParaRPr>
          </a:p>
        </p:txBody>
      </p:sp>
      <p:sp>
        <p:nvSpPr>
          <p:cNvPr id="110595" name="Rectangle 3"/>
          <p:cNvSpPr>
            <a:spLocks noGrp="1" noChangeArrowheads="1"/>
          </p:cNvSpPr>
          <p:nvPr>
            <p:ph idx="1"/>
          </p:nvPr>
        </p:nvSpPr>
        <p:spPr>
          <a:xfrm>
            <a:off x="533400" y="1121026"/>
            <a:ext cx="11125200" cy="5441949"/>
          </a:xfrm>
        </p:spPr>
        <p:txBody>
          <a:bodyPr>
            <a:noAutofit/>
          </a:bodyPr>
          <a:lstStyle/>
          <a:p>
            <a:pPr eaLnBrk="1" hangingPunct="1">
              <a:lnSpc>
                <a:spcPct val="90000"/>
              </a:lnSpc>
              <a:defRPr/>
            </a:pPr>
            <a:r>
              <a:rPr lang="en-US" sz="3600" dirty="0"/>
              <a:t>A boarding pupil or one within easy reach of the school may </a:t>
            </a:r>
            <a:r>
              <a:rPr lang="en-US" sz="3600" b="1" i="1" dirty="0">
                <a:solidFill>
                  <a:srgbClr val="FF0000"/>
                </a:solidFill>
              </a:rPr>
              <a:t>continue</a:t>
            </a:r>
            <a:r>
              <a:rPr lang="en-US" sz="3600" dirty="0">
                <a:solidFill>
                  <a:srgbClr val="FF0000"/>
                </a:solidFill>
              </a:rPr>
              <a:t> </a:t>
            </a:r>
            <a:r>
              <a:rPr lang="en-US" sz="3600" dirty="0"/>
              <a:t>with his studies after graduation at a higher level with the aim of becoming a </a:t>
            </a:r>
            <a:r>
              <a:rPr lang="en-US" sz="3600" i="1" dirty="0">
                <a:solidFill>
                  <a:srgbClr val="FF0000"/>
                </a:solidFill>
              </a:rPr>
              <a:t>Mallam</a:t>
            </a:r>
            <a:r>
              <a:rPr lang="en-US" sz="3600" dirty="0">
                <a:solidFill>
                  <a:srgbClr val="FF0000"/>
                </a:solidFill>
              </a:rPr>
              <a:t> </a:t>
            </a:r>
          </a:p>
          <a:p>
            <a:pPr eaLnBrk="1" hangingPunct="1">
              <a:lnSpc>
                <a:spcPct val="90000"/>
              </a:lnSpc>
              <a:defRPr/>
            </a:pPr>
            <a:r>
              <a:rPr lang="en-US" sz="3600" dirty="0"/>
              <a:t>He continues with more advanced syllabus from a stage called </a:t>
            </a:r>
            <a:r>
              <a:rPr lang="en-US" sz="3600" i="1" dirty="0">
                <a:solidFill>
                  <a:srgbClr val="FF0000"/>
                </a:solidFill>
              </a:rPr>
              <a:t>haddatu</a:t>
            </a:r>
            <a:r>
              <a:rPr lang="en-US" sz="3600" dirty="0">
                <a:solidFill>
                  <a:srgbClr val="FF0000"/>
                </a:solidFill>
              </a:rPr>
              <a:t> </a:t>
            </a:r>
          </a:p>
          <a:p>
            <a:pPr eaLnBrk="1" hangingPunct="1">
              <a:lnSpc>
                <a:spcPct val="90000"/>
              </a:lnSpc>
              <a:defRPr/>
            </a:pPr>
            <a:r>
              <a:rPr lang="en-US" sz="3600" dirty="0"/>
              <a:t>which sees the beginning of the learning of the Qur’an off-head </a:t>
            </a:r>
          </a:p>
          <a:p>
            <a:pPr eaLnBrk="1" hangingPunct="1">
              <a:lnSpc>
                <a:spcPct val="90000"/>
              </a:lnSpc>
              <a:defRPr/>
            </a:pPr>
            <a:r>
              <a:rPr lang="en-US" sz="3600" dirty="0"/>
              <a:t>The </a:t>
            </a:r>
            <a:r>
              <a:rPr lang="en-US" sz="3600" i="1" dirty="0"/>
              <a:t>allo</a:t>
            </a:r>
            <a:r>
              <a:rPr lang="en-US" sz="3600" dirty="0"/>
              <a:t> is of course replaced with the printed Qur’an </a:t>
            </a:r>
          </a:p>
          <a:p>
            <a:pPr eaLnBrk="1" hangingPunct="1">
              <a:lnSpc>
                <a:spcPct val="90000"/>
              </a:lnSpc>
              <a:defRPr/>
            </a:pPr>
            <a:r>
              <a:rPr lang="en-US" sz="3600" dirty="0"/>
              <a:t>Once he can commit the entire Qur’an to memory, he moves to the next class, </a:t>
            </a:r>
            <a:r>
              <a:rPr lang="en-US" sz="3600" b="1" i="1" dirty="0">
                <a:solidFill>
                  <a:srgbClr val="FF0000"/>
                </a:solidFill>
              </a:rPr>
              <a:t>Tilawa</a:t>
            </a:r>
            <a:r>
              <a:rPr lang="en-US" sz="3600" b="1" dirty="0">
                <a:solidFill>
                  <a:srgbClr val="FF0000"/>
                </a:solidFill>
              </a:rPr>
              <a:t> </a:t>
            </a:r>
          </a:p>
        </p:txBody>
      </p:sp>
      <p:sp>
        <p:nvSpPr>
          <p:cNvPr id="5" name="Slide Number Placeholder 5"/>
          <p:cNvSpPr>
            <a:spLocks noGrp="1"/>
          </p:cNvSpPr>
          <p:nvPr>
            <p:ph type="sldNum" sz="quarter" idx="12"/>
          </p:nvPr>
        </p:nvSpPr>
        <p:spPr/>
        <p:txBody>
          <a:bodyPr/>
          <a:lstStyle/>
          <a:p>
            <a:pPr>
              <a:defRPr/>
            </a:pPr>
            <a:fld id="{871BA75B-B65C-4386-A2DA-ECCF7887C466}" type="slidenum">
              <a:rPr lang="en-US"/>
              <a:pPr>
                <a:defRPr/>
              </a:pPr>
              <a:t>37</a:t>
            </a:fld>
            <a:endParaRPr lang="en-US" dirty="0"/>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idx="1"/>
          </p:nvPr>
        </p:nvSpPr>
        <p:spPr>
          <a:xfrm>
            <a:off x="685800" y="609601"/>
            <a:ext cx="11049000" cy="5516563"/>
          </a:xfrm>
        </p:spPr>
        <p:txBody>
          <a:bodyPr>
            <a:noAutofit/>
          </a:bodyPr>
          <a:lstStyle/>
          <a:p>
            <a:pPr eaLnBrk="1" hangingPunct="1">
              <a:defRPr/>
            </a:pPr>
            <a:r>
              <a:rPr lang="en-US" sz="4000" dirty="0"/>
              <a:t>…a revision stage and enables him to perfect his mastery of reading of the Qur’an from his </a:t>
            </a:r>
            <a:r>
              <a:rPr lang="en-US" sz="4000" b="1" i="1" dirty="0">
                <a:solidFill>
                  <a:srgbClr val="CC0000"/>
                </a:solidFill>
              </a:rPr>
              <a:t>memory</a:t>
            </a:r>
          </a:p>
          <a:p>
            <a:pPr eaLnBrk="1" hangingPunct="1">
              <a:defRPr/>
            </a:pPr>
            <a:r>
              <a:rPr lang="en-US" sz="4000" dirty="0"/>
              <a:t>…rather than from the </a:t>
            </a:r>
            <a:r>
              <a:rPr lang="en-US" sz="4000" b="1" i="1" dirty="0">
                <a:solidFill>
                  <a:srgbClr val="CC0000"/>
                </a:solidFill>
              </a:rPr>
              <a:t>printed</a:t>
            </a:r>
            <a:r>
              <a:rPr lang="en-US" sz="4000" dirty="0"/>
              <a:t> book </a:t>
            </a:r>
          </a:p>
          <a:p>
            <a:pPr eaLnBrk="1" hangingPunct="1">
              <a:defRPr/>
            </a:pPr>
            <a:r>
              <a:rPr lang="en-US" sz="4000" dirty="0"/>
              <a:t>Once he can commit the entire Qur’an to memory, he is expected to </a:t>
            </a:r>
            <a:r>
              <a:rPr lang="en-US" sz="4000" b="1" i="1" dirty="0">
                <a:solidFill>
                  <a:srgbClr val="CC0000"/>
                </a:solidFill>
              </a:rPr>
              <a:t>reproduce</a:t>
            </a:r>
            <a:r>
              <a:rPr lang="en-US" sz="4000" dirty="0"/>
              <a:t> it in the next stage of learning, </a:t>
            </a:r>
            <a:r>
              <a:rPr lang="en-US" sz="4000" b="1" dirty="0">
                <a:solidFill>
                  <a:srgbClr val="CC0000"/>
                </a:solidFill>
              </a:rPr>
              <a:t>satu</a:t>
            </a:r>
            <a:r>
              <a:rPr lang="en-US" sz="4000" dirty="0"/>
              <a:t> </a:t>
            </a:r>
          </a:p>
          <a:p>
            <a:pPr eaLnBrk="1" hangingPunct="1">
              <a:defRPr/>
            </a:pPr>
            <a:r>
              <a:rPr lang="en-US" sz="4000" dirty="0"/>
              <a:t>which means entails </a:t>
            </a:r>
            <a:r>
              <a:rPr lang="en-US" sz="4000" b="1" dirty="0">
                <a:solidFill>
                  <a:srgbClr val="CC0000"/>
                </a:solidFill>
              </a:rPr>
              <a:t>writing</a:t>
            </a:r>
            <a:r>
              <a:rPr lang="en-US" sz="4000" dirty="0"/>
              <a:t> the portion of the Qur’an from </a:t>
            </a:r>
            <a:r>
              <a:rPr lang="en-US" sz="4000" b="1" dirty="0">
                <a:solidFill>
                  <a:srgbClr val="CC0000"/>
                </a:solidFill>
              </a:rPr>
              <a:t>memory</a:t>
            </a:r>
            <a:r>
              <a:rPr lang="en-US" sz="4000" dirty="0"/>
              <a:t> until he can write out the complete Qur’an  </a:t>
            </a:r>
            <a:r>
              <a:rPr lang="en-US" sz="4000" dirty="0" smtClean="0"/>
              <a:t>which </a:t>
            </a:r>
            <a:r>
              <a:rPr lang="en-US" sz="4000" dirty="0"/>
              <a:t>becomes his </a:t>
            </a:r>
            <a:r>
              <a:rPr lang="en-US" sz="4000" b="1" dirty="0">
                <a:solidFill>
                  <a:srgbClr val="CC0000"/>
                </a:solidFill>
              </a:rPr>
              <a:t>dissertation</a:t>
            </a:r>
            <a:r>
              <a:rPr lang="en-US" sz="4000" dirty="0"/>
              <a:t> </a:t>
            </a:r>
          </a:p>
        </p:txBody>
      </p:sp>
      <p:sp>
        <p:nvSpPr>
          <p:cNvPr id="4" name="Slide Number Placeholder 5"/>
          <p:cNvSpPr>
            <a:spLocks noGrp="1"/>
          </p:cNvSpPr>
          <p:nvPr>
            <p:ph type="sldNum" sz="quarter" idx="12"/>
          </p:nvPr>
        </p:nvSpPr>
        <p:spPr/>
        <p:txBody>
          <a:bodyPr/>
          <a:lstStyle/>
          <a:p>
            <a:pPr>
              <a:defRPr/>
            </a:pPr>
            <a:fld id="{CE5427D7-1B74-4544-A4C5-84F799CABB5C}" type="slidenum">
              <a:rPr lang="en-US"/>
              <a:pPr>
                <a:defRPr/>
              </a:pPr>
              <a:t>38</a:t>
            </a:fld>
            <a:endParaRPr lang="en-US" dirty="0"/>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11A3A6F-3C26-BB49-B1BA-97881BC08D21}" type="slidenum">
              <a:rPr lang="en-US" altLang="en-US">
                <a:solidFill>
                  <a:srgbClr val="898989"/>
                </a:solidFill>
                <a:latin typeface="Calibri" charset="0"/>
              </a:rPr>
              <a:pPr eaLnBrk="1" hangingPunct="1"/>
              <a:t>39</a:t>
            </a:fld>
            <a:endParaRPr lang="en-US" altLang="en-US" dirty="0">
              <a:solidFill>
                <a:srgbClr val="898989"/>
              </a:solidFill>
              <a:latin typeface="Calibri" charset="0"/>
            </a:endParaRPr>
          </a:p>
        </p:txBody>
      </p:sp>
      <p:sp>
        <p:nvSpPr>
          <p:cNvPr id="122882" name="Rectangle 2"/>
          <p:cNvSpPr>
            <a:spLocks noGrp="1" noChangeArrowheads="1"/>
          </p:cNvSpPr>
          <p:nvPr>
            <p:ph type="title"/>
          </p:nvPr>
        </p:nvSpPr>
        <p:spPr>
          <a:xfrm>
            <a:off x="533400" y="232721"/>
            <a:ext cx="10515600" cy="687389"/>
          </a:xfrm>
        </p:spPr>
        <p:txBody>
          <a:bodyPr/>
          <a:lstStyle/>
          <a:p>
            <a:pPr eaLnBrk="1" hangingPunct="1"/>
            <a:r>
              <a:rPr lang="en-US" altLang="en-US" sz="4000" dirty="0">
                <a:latin typeface="Segoe UI Light" charset="0"/>
                <a:ea typeface="Segoe UI Light" charset="0"/>
                <a:cs typeface="Segoe UI Light" charset="0"/>
              </a:rPr>
              <a:t>Madarasa learning and Support</a:t>
            </a:r>
          </a:p>
        </p:txBody>
      </p:sp>
      <p:pic>
        <p:nvPicPr>
          <p:cNvPr id="122884" name="Picture 4" descr="66"/>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826168" y="1138239"/>
            <a:ext cx="5879432" cy="4140505"/>
          </a:xfrm>
          <a:noFill/>
        </p:spPr>
      </p:pic>
      <p:pic>
        <p:nvPicPr>
          <p:cNvPr id="122885" name="Picture 5" descr="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8260" y="838200"/>
            <a:ext cx="3813790" cy="551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Text Box 6"/>
          <p:cNvSpPr txBox="1">
            <a:spLocks noChangeArrowheads="1"/>
          </p:cNvSpPr>
          <p:nvPr/>
        </p:nvSpPr>
        <p:spPr bwMode="auto">
          <a:xfrm>
            <a:off x="2362200" y="4800601"/>
            <a:ext cx="14415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smtClean="0"/>
              <a:t>Zinder,Niger</a:t>
            </a:r>
            <a:endParaRPr lang="en-US" altLang="en-US" dirty="0"/>
          </a:p>
        </p:txBody>
      </p:sp>
      <p:sp>
        <p:nvSpPr>
          <p:cNvPr id="13319" name="Text Box 7"/>
          <p:cNvSpPr txBox="1">
            <a:spLocks noChangeArrowheads="1"/>
          </p:cNvSpPr>
          <p:nvPr/>
        </p:nvSpPr>
        <p:spPr bwMode="auto">
          <a:xfrm>
            <a:off x="2760131" y="6045352"/>
            <a:ext cx="4756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t>Islamic bookseller, Bondoukou , Cote d’Ivoire</a:t>
            </a:r>
          </a:p>
        </p:txBody>
      </p:sp>
      <p:sp>
        <p:nvSpPr>
          <p:cNvPr id="2" name="Rectangle 1"/>
          <p:cNvSpPr/>
          <p:nvPr/>
        </p:nvSpPr>
        <p:spPr>
          <a:xfrm>
            <a:off x="3010040" y="5462072"/>
            <a:ext cx="266420" cy="369332"/>
          </a:xfrm>
          <a:prstGeom prst="rect">
            <a:avLst/>
          </a:prstGeom>
        </p:spPr>
        <p:txBody>
          <a:bodyPr wrap="none">
            <a:spAutoFit/>
          </a:bodyPr>
          <a:lstStyle/>
          <a:p>
            <a:r>
              <a:rPr lang="en-US" altLang="en-US" dirty="0"/>
              <a:t> </a:t>
            </a:r>
            <a:endParaRPr lang="en-US" dirty="0"/>
          </a:p>
        </p:txBody>
      </p:sp>
    </p:spTree>
    <p:extLst>
      <p:ext uri="{BB962C8B-B14F-4D97-AF65-F5344CB8AC3E}">
        <p14:creationId xmlns:p14="http://schemas.microsoft.com/office/powerpoint/2010/main" val="8815197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2882"/>
                                        </p:tgtEl>
                                        <p:attrNameLst>
                                          <p:attrName>style.visibility</p:attrName>
                                        </p:attrNameLst>
                                      </p:cBhvr>
                                      <p:to>
                                        <p:strVal val="visible"/>
                                      </p:to>
                                    </p:set>
                                    <p:animEffect transition="in" filter="blinds(horizontal)">
                                      <p:cBhvr>
                                        <p:cTn id="7" dur="1000"/>
                                        <p:tgtEl>
                                          <p:spTgt spid="1228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22884"/>
                                        </p:tgtEl>
                                        <p:attrNameLst>
                                          <p:attrName>style.visibility</p:attrName>
                                        </p:attrNameLst>
                                      </p:cBhvr>
                                      <p:to>
                                        <p:strVal val="visible"/>
                                      </p:to>
                                    </p:set>
                                    <p:animEffect transition="in" filter="dissolve">
                                      <p:cBhvr>
                                        <p:cTn id="12" dur="2000"/>
                                        <p:tgtEl>
                                          <p:spTgt spid="12288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122885"/>
                                        </p:tgtEl>
                                        <p:attrNameLst>
                                          <p:attrName>style.visibility</p:attrName>
                                        </p:attrNameLst>
                                      </p:cBhvr>
                                      <p:to>
                                        <p:strVal val="visible"/>
                                      </p:to>
                                    </p:set>
                                    <p:animEffect transition="in" filter="checkerboard(across)">
                                      <p:cBhvr>
                                        <p:cTn id="17" dur="1000"/>
                                        <p:tgtEl>
                                          <p:spTgt spid="1228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85800" y="277813"/>
            <a:ext cx="9525000" cy="868362"/>
          </a:xfrm>
        </p:spPr>
        <p:txBody>
          <a:bodyPr/>
          <a:lstStyle/>
          <a:p>
            <a:pPr eaLnBrk="1" hangingPunct="1">
              <a:defRPr/>
            </a:pPr>
            <a:r>
              <a:rPr lang="en-US" dirty="0" smtClean="0"/>
              <a:t>Literacy…</a:t>
            </a:r>
          </a:p>
        </p:txBody>
      </p:sp>
      <p:sp>
        <p:nvSpPr>
          <p:cNvPr id="17411" name="Rectangle 3"/>
          <p:cNvSpPr>
            <a:spLocks noGrp="1" noChangeArrowheads="1"/>
          </p:cNvSpPr>
          <p:nvPr>
            <p:ph idx="1"/>
          </p:nvPr>
        </p:nvSpPr>
        <p:spPr>
          <a:xfrm>
            <a:off x="838200" y="1295401"/>
            <a:ext cx="10972800" cy="4800599"/>
          </a:xfrm>
        </p:spPr>
        <p:txBody>
          <a:bodyPr>
            <a:noAutofit/>
          </a:bodyPr>
          <a:lstStyle/>
          <a:p>
            <a:pPr eaLnBrk="1" hangingPunct="1">
              <a:defRPr/>
            </a:pPr>
            <a:r>
              <a:rPr lang="en-US" sz="3600" dirty="0"/>
              <a:t>The central core of learning is </a:t>
            </a:r>
            <a:r>
              <a:rPr lang="en-US" sz="3600" i="1" dirty="0"/>
              <a:t>literacy—</a:t>
            </a:r>
            <a:r>
              <a:rPr lang="en-US" sz="3600" dirty="0"/>
              <a:t>the ability to comprehend and produce natural language in its </a:t>
            </a:r>
            <a:r>
              <a:rPr lang="en-US" sz="3600" i="1" dirty="0">
                <a:solidFill>
                  <a:srgbClr val="CC0000"/>
                </a:solidFill>
              </a:rPr>
              <a:t>written</a:t>
            </a:r>
            <a:r>
              <a:rPr lang="en-US" sz="3600" dirty="0"/>
              <a:t> form </a:t>
            </a:r>
          </a:p>
          <a:p>
            <a:pPr algn="ctr" eaLnBrk="1" hangingPunct="1">
              <a:buFont typeface="Wingdings" pitchFamily="2" charset="2"/>
              <a:buNone/>
              <a:defRPr/>
            </a:pPr>
            <a:r>
              <a:rPr lang="en-US" sz="3600" dirty="0"/>
              <a:t>or</a:t>
            </a:r>
          </a:p>
          <a:p>
            <a:pPr eaLnBrk="1" hangingPunct="1">
              <a:defRPr/>
            </a:pPr>
            <a:r>
              <a:rPr lang="en-US" sz="3600" dirty="0"/>
              <a:t>the ability to use both written and spoken language to accomplish specific problem-solving and communicative tasks arising in the workplace… </a:t>
            </a:r>
          </a:p>
          <a:p>
            <a:pPr eaLnBrk="1" hangingPunct="1">
              <a:defRPr/>
            </a:pPr>
            <a:r>
              <a:rPr lang="en-US" sz="3600" dirty="0"/>
              <a:t>…or in conducting transactions within everyday institutions of the community </a:t>
            </a:r>
          </a:p>
        </p:txBody>
      </p:sp>
      <p:sp>
        <p:nvSpPr>
          <p:cNvPr id="5" name="Slide Number Placeholder 5"/>
          <p:cNvSpPr>
            <a:spLocks noGrp="1"/>
          </p:cNvSpPr>
          <p:nvPr>
            <p:ph type="sldNum" sz="quarter" idx="12"/>
          </p:nvPr>
        </p:nvSpPr>
        <p:spPr/>
        <p:txBody>
          <a:bodyPr/>
          <a:lstStyle/>
          <a:p>
            <a:pPr>
              <a:defRPr/>
            </a:pPr>
            <a:fld id="{ACFBA21B-A1A6-4A6A-A7C0-88B940399D34}" type="slidenum">
              <a:rPr lang="en-US"/>
              <a:pPr>
                <a:defRPr/>
              </a:pPr>
              <a:t>4</a:t>
            </a:fld>
            <a:endParaRPr lang="en-US" dirty="0"/>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idx="1"/>
          </p:nvPr>
        </p:nvSpPr>
        <p:spPr>
          <a:xfrm>
            <a:off x="533400" y="304800"/>
            <a:ext cx="11430000" cy="6172200"/>
          </a:xfrm>
        </p:spPr>
        <p:txBody>
          <a:bodyPr>
            <a:noAutofit/>
          </a:bodyPr>
          <a:lstStyle/>
          <a:p>
            <a:pPr eaLnBrk="1" hangingPunct="1">
              <a:defRPr/>
            </a:pPr>
            <a:r>
              <a:rPr lang="en-US" sz="3600" dirty="0"/>
              <a:t>He is then subjected to </a:t>
            </a:r>
            <a:r>
              <a:rPr lang="en-US" sz="3600" b="1" i="1" dirty="0">
                <a:solidFill>
                  <a:srgbClr val="CC0000"/>
                </a:solidFill>
              </a:rPr>
              <a:t>musabaha</a:t>
            </a:r>
          </a:p>
          <a:p>
            <a:pPr eaLnBrk="1" hangingPunct="1">
              <a:defRPr/>
            </a:pPr>
            <a:r>
              <a:rPr lang="en-US" sz="3600" dirty="0"/>
              <a:t>a process in which he publicly submits and reads this dissertation  </a:t>
            </a:r>
          </a:p>
          <a:p>
            <a:pPr eaLnBrk="1" hangingPunct="1">
              <a:defRPr/>
            </a:pPr>
            <a:r>
              <a:rPr lang="en-US" sz="3600" dirty="0"/>
              <a:t>Once he completes this dissertation to the satisfaction of his examiners… </a:t>
            </a:r>
          </a:p>
          <a:p>
            <a:pPr eaLnBrk="1" hangingPunct="1">
              <a:defRPr/>
            </a:pPr>
            <a:r>
              <a:rPr lang="en-US" sz="3600" dirty="0"/>
              <a:t>…he becomes a </a:t>
            </a:r>
            <a:r>
              <a:rPr lang="en-US" sz="3600" b="1" i="1" dirty="0">
                <a:solidFill>
                  <a:srgbClr val="CC0000"/>
                </a:solidFill>
              </a:rPr>
              <a:t>Hafiz</a:t>
            </a:r>
            <a:r>
              <a:rPr lang="en-US" sz="3600" dirty="0"/>
              <a:t> </a:t>
            </a:r>
          </a:p>
          <a:p>
            <a:pPr eaLnBrk="1" hangingPunct="1">
              <a:defRPr/>
            </a:pPr>
            <a:r>
              <a:rPr lang="en-US" sz="3600" dirty="0"/>
              <a:t>after which he can either terminate his studies,</a:t>
            </a:r>
          </a:p>
          <a:p>
            <a:pPr eaLnBrk="1" hangingPunct="1">
              <a:defRPr/>
            </a:pPr>
            <a:r>
              <a:rPr lang="en-US" sz="3600" dirty="0"/>
              <a:t>or go for specialized advanced studies </a:t>
            </a:r>
          </a:p>
          <a:p>
            <a:pPr eaLnBrk="1" hangingPunct="1">
              <a:defRPr/>
            </a:pPr>
            <a:r>
              <a:rPr lang="en-US" sz="3600" dirty="0"/>
              <a:t>In any event, he has become a </a:t>
            </a:r>
            <a:r>
              <a:rPr lang="en-US" sz="3600" b="1" i="1" dirty="0">
                <a:solidFill>
                  <a:srgbClr val="CC0000"/>
                </a:solidFill>
              </a:rPr>
              <a:t>Mallam</a:t>
            </a:r>
            <a:r>
              <a:rPr lang="en-US" sz="3600" dirty="0"/>
              <a:t>, and can proceed, if he so wishes, to the next stage of his education, the </a:t>
            </a:r>
            <a:r>
              <a:rPr lang="en-US" sz="3600" b="1" dirty="0" smtClean="0">
                <a:solidFill>
                  <a:srgbClr val="FF0000"/>
                </a:solidFill>
              </a:rPr>
              <a:t>madrasa</a:t>
            </a:r>
            <a:endParaRPr lang="en-US" sz="3600" dirty="0"/>
          </a:p>
        </p:txBody>
      </p:sp>
      <p:sp>
        <p:nvSpPr>
          <p:cNvPr id="4" name="Slide Number Placeholder 5"/>
          <p:cNvSpPr>
            <a:spLocks noGrp="1"/>
          </p:cNvSpPr>
          <p:nvPr>
            <p:ph type="sldNum" sz="quarter" idx="12"/>
          </p:nvPr>
        </p:nvSpPr>
        <p:spPr/>
        <p:txBody>
          <a:bodyPr/>
          <a:lstStyle/>
          <a:p>
            <a:pPr>
              <a:defRPr/>
            </a:pPr>
            <a:fld id="{5729F8D3-F63A-4DA2-84B6-F45CA135E853}" type="slidenum">
              <a:rPr lang="en-US"/>
              <a:pPr>
                <a:defRPr/>
              </a:pPr>
              <a:t>40</a:t>
            </a:fld>
            <a:endParaRPr lang="en-US" dirty="0"/>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E046A62-FECE-4815-8A9B-2ED5FB49E132}" type="slidenum">
              <a:rPr lang="en-US" smtClean="0"/>
              <a:pPr>
                <a:defRPr/>
              </a:pPr>
              <a:t>41</a:t>
            </a:fld>
            <a:endParaRPr lang="en-US" dirty="0"/>
          </a:p>
        </p:txBody>
      </p:sp>
      <p:pic>
        <p:nvPicPr>
          <p:cNvPr id="5" name="Girls Graduati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00200" y="260350"/>
            <a:ext cx="9467516" cy="6096000"/>
          </a:xfrm>
          <a:prstGeom prst="rect">
            <a:avLst/>
          </a:prstGeom>
        </p:spPr>
      </p:pic>
    </p:spTree>
    <p:extLst>
      <p:ext uri="{BB962C8B-B14F-4D97-AF65-F5344CB8AC3E}">
        <p14:creationId xmlns:p14="http://schemas.microsoft.com/office/powerpoint/2010/main" val="20726989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685800" y="152400"/>
            <a:ext cx="9448800" cy="684213"/>
          </a:xfrm>
        </p:spPr>
        <p:txBody>
          <a:bodyPr>
            <a:normAutofit/>
          </a:bodyPr>
          <a:lstStyle/>
          <a:p>
            <a:pPr eaLnBrk="1" hangingPunct="1">
              <a:defRPr/>
            </a:pPr>
            <a:r>
              <a:rPr lang="en-GB" sz="4000" dirty="0">
                <a:latin typeface="Segoe UI Light" charset="0"/>
                <a:ea typeface="Segoe UI Light" charset="0"/>
                <a:cs typeface="Segoe UI Light" charset="0"/>
              </a:rPr>
              <a:t>Crossing the Rubicon of Literacy</a:t>
            </a:r>
            <a:endParaRPr lang="en-US" sz="4000" dirty="0">
              <a:latin typeface="Segoe UI Light" charset="0"/>
              <a:ea typeface="Segoe UI Light" charset="0"/>
              <a:cs typeface="Segoe UI Light" charset="0"/>
            </a:endParaRPr>
          </a:p>
        </p:txBody>
      </p:sp>
      <p:sp>
        <p:nvSpPr>
          <p:cNvPr id="116739" name="Rectangle 3"/>
          <p:cNvSpPr>
            <a:spLocks noGrp="1" noChangeArrowheads="1"/>
          </p:cNvSpPr>
          <p:nvPr>
            <p:ph idx="1"/>
          </p:nvPr>
        </p:nvSpPr>
        <p:spPr>
          <a:xfrm>
            <a:off x="914400" y="1066801"/>
            <a:ext cx="10820400" cy="5486400"/>
          </a:xfrm>
        </p:spPr>
        <p:txBody>
          <a:bodyPr>
            <a:noAutofit/>
          </a:bodyPr>
          <a:lstStyle/>
          <a:p>
            <a:pPr eaLnBrk="1" hangingPunct="1">
              <a:lnSpc>
                <a:spcPct val="80000"/>
              </a:lnSpc>
              <a:defRPr/>
            </a:pPr>
            <a:r>
              <a:rPr lang="en-US" sz="3200" dirty="0"/>
              <a:t>This system of education—introduced in or earlier than 15th century and modified along the centuries, and a template for </a:t>
            </a:r>
            <a:r>
              <a:rPr lang="en-US" sz="3200" b="1" i="1" dirty="0">
                <a:solidFill>
                  <a:srgbClr val="FF0000"/>
                </a:solidFill>
              </a:rPr>
              <a:t>Indigenous Knowledge base</a:t>
            </a:r>
            <a:r>
              <a:rPr lang="en-US" sz="3200" dirty="0">
                <a:solidFill>
                  <a:srgbClr val="FF0000"/>
                </a:solidFill>
              </a:rPr>
              <a:t> </a:t>
            </a:r>
            <a:r>
              <a:rPr lang="en-US" sz="3200" dirty="0"/>
              <a:t>of the Muslim Hausa —persists to date.</a:t>
            </a:r>
          </a:p>
          <a:p>
            <a:pPr eaLnBrk="1" hangingPunct="1">
              <a:lnSpc>
                <a:spcPct val="80000"/>
              </a:lnSpc>
              <a:defRPr/>
            </a:pPr>
            <a:r>
              <a:rPr lang="en-US" sz="3200" dirty="0"/>
              <a:t>It provides the primary contact of the Hausa learner with a formalized literary curriculum. </a:t>
            </a:r>
          </a:p>
          <a:p>
            <a:pPr eaLnBrk="1" hangingPunct="1">
              <a:lnSpc>
                <a:spcPct val="80000"/>
              </a:lnSpc>
              <a:defRPr/>
            </a:pPr>
            <a:r>
              <a:rPr lang="en-US" sz="3200" dirty="0"/>
              <a:t>At the beginning of the introduction of this system, this created a desire to </a:t>
            </a:r>
            <a:r>
              <a:rPr lang="en-US" sz="3200" b="1" i="1" dirty="0">
                <a:solidFill>
                  <a:srgbClr val="FF0000"/>
                </a:solidFill>
              </a:rPr>
              <a:t>innovate</a:t>
            </a:r>
            <a:r>
              <a:rPr lang="en-US" sz="3200" dirty="0">
                <a:solidFill>
                  <a:srgbClr val="FF0000"/>
                </a:solidFill>
              </a:rPr>
              <a:t> </a:t>
            </a:r>
            <a:r>
              <a:rPr lang="en-US" sz="3200" dirty="0"/>
              <a:t>and </a:t>
            </a:r>
            <a:r>
              <a:rPr lang="en-US" sz="3200" b="1" i="1" dirty="0">
                <a:solidFill>
                  <a:srgbClr val="FF0000"/>
                </a:solidFill>
              </a:rPr>
              <a:t>experiment</a:t>
            </a:r>
            <a:r>
              <a:rPr lang="en-US" sz="3200" dirty="0"/>
              <a:t>, with the result that a scholastic community became formed, and a means of communication between people became facilitated by the simple fact that they have mastered the alphabet and can now </a:t>
            </a:r>
            <a:r>
              <a:rPr lang="en-US" sz="3200" b="1" i="1" dirty="0">
                <a:solidFill>
                  <a:srgbClr val="FF0000"/>
                </a:solidFill>
              </a:rPr>
              <a:t>communicate their thoughts in Arabized Hausa, or A</a:t>
            </a:r>
            <a:r>
              <a:rPr lang="en-US" sz="3200" b="1" i="1" dirty="0" smtClean="0">
                <a:solidFill>
                  <a:srgbClr val="FF0000"/>
                </a:solidFill>
              </a:rPr>
              <a:t>jami</a:t>
            </a:r>
            <a:endParaRPr lang="en-US" sz="3200" b="1" i="1" dirty="0">
              <a:solidFill>
                <a:srgbClr val="FF0000"/>
              </a:solidFill>
            </a:endParaRPr>
          </a:p>
        </p:txBody>
      </p:sp>
      <p:sp>
        <p:nvSpPr>
          <p:cNvPr id="5" name="Slide Number Placeholder 5"/>
          <p:cNvSpPr>
            <a:spLocks noGrp="1"/>
          </p:cNvSpPr>
          <p:nvPr>
            <p:ph type="sldNum" sz="quarter" idx="12"/>
          </p:nvPr>
        </p:nvSpPr>
        <p:spPr/>
        <p:txBody>
          <a:bodyPr/>
          <a:lstStyle/>
          <a:p>
            <a:pPr>
              <a:defRPr/>
            </a:pPr>
            <a:fld id="{BC1E6D14-E0F8-47AD-84F0-DE3B701C1EFC}" type="slidenum">
              <a:rPr lang="en-US"/>
              <a:pPr>
                <a:defRPr/>
              </a:pPr>
              <a:t>42</a:t>
            </a:fld>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Rectangle 3"/>
          <p:cNvSpPr>
            <a:spLocks noGrp="1" noChangeArrowheads="1"/>
          </p:cNvSpPr>
          <p:nvPr>
            <p:ph idx="1"/>
          </p:nvPr>
        </p:nvSpPr>
        <p:spPr>
          <a:xfrm>
            <a:off x="685800" y="609601"/>
            <a:ext cx="10896600" cy="5516563"/>
          </a:xfrm>
        </p:spPr>
        <p:txBody>
          <a:bodyPr>
            <a:normAutofit/>
          </a:bodyPr>
          <a:lstStyle/>
          <a:p>
            <a:pPr eaLnBrk="1" hangingPunct="1">
              <a:defRPr/>
            </a:pPr>
            <a:r>
              <a:rPr lang="en-US" sz="4000" dirty="0"/>
              <a:t>The boat needed to cross the river of Rubicon that divides the Muslim Hausa from sustainable indigenous development is made up of the woods of </a:t>
            </a:r>
            <a:r>
              <a:rPr lang="en-US" sz="4000" b="1" dirty="0"/>
              <a:t>scriptural </a:t>
            </a:r>
            <a:r>
              <a:rPr lang="en-US" sz="4000" b="1" i="1" dirty="0" smtClean="0">
                <a:solidFill>
                  <a:srgbClr val="FF0000"/>
                </a:solidFill>
              </a:rPr>
              <a:t>transferability</a:t>
            </a:r>
            <a:endParaRPr lang="en-US" sz="4000" dirty="0"/>
          </a:p>
          <a:p>
            <a:pPr eaLnBrk="1" hangingPunct="1">
              <a:defRPr/>
            </a:pPr>
            <a:r>
              <a:rPr lang="en-US" sz="4000" dirty="0"/>
              <a:t>A base for </a:t>
            </a:r>
            <a:r>
              <a:rPr lang="en-US" sz="4000" b="1" i="1" dirty="0">
                <a:solidFill>
                  <a:srgbClr val="FF0000"/>
                </a:solidFill>
              </a:rPr>
              <a:t>scriptural ownership</a:t>
            </a:r>
            <a:r>
              <a:rPr lang="en-US" sz="4000" i="1" dirty="0">
                <a:solidFill>
                  <a:srgbClr val="FF0000"/>
                </a:solidFill>
              </a:rPr>
              <a:t> </a:t>
            </a:r>
            <a:r>
              <a:rPr lang="en-US" sz="4000" dirty="0"/>
              <a:t>does demonstratingly exist at all levels. </a:t>
            </a:r>
          </a:p>
          <a:p>
            <a:pPr eaLnBrk="1" hangingPunct="1">
              <a:defRPr/>
            </a:pPr>
            <a:r>
              <a:rPr lang="en-US" sz="4000" dirty="0"/>
              <a:t>It is a template for sustainable local literacy.</a:t>
            </a:r>
          </a:p>
          <a:p>
            <a:pPr eaLnBrk="1" hangingPunct="1">
              <a:defRPr/>
            </a:pPr>
            <a:r>
              <a:rPr lang="en-US" sz="4000" dirty="0"/>
              <a:t>This is more so since this system of education…..</a:t>
            </a:r>
          </a:p>
        </p:txBody>
      </p:sp>
      <p:sp>
        <p:nvSpPr>
          <p:cNvPr id="4" name="Slide Number Placeholder 5"/>
          <p:cNvSpPr>
            <a:spLocks noGrp="1"/>
          </p:cNvSpPr>
          <p:nvPr>
            <p:ph type="sldNum" sz="quarter" idx="12"/>
          </p:nvPr>
        </p:nvSpPr>
        <p:spPr/>
        <p:txBody>
          <a:bodyPr/>
          <a:lstStyle/>
          <a:p>
            <a:pPr>
              <a:defRPr/>
            </a:pPr>
            <a:fld id="{0E19713A-470E-4045-B6BE-4979FF15AF34}" type="slidenum">
              <a:rPr lang="en-US"/>
              <a:pPr>
                <a:defRPr/>
              </a:pPr>
              <a:t>43</a:t>
            </a:fld>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Rectangle 3"/>
          <p:cNvSpPr>
            <a:spLocks noGrp="1" noChangeArrowheads="1"/>
          </p:cNvSpPr>
          <p:nvPr>
            <p:ph idx="1"/>
          </p:nvPr>
        </p:nvSpPr>
        <p:spPr>
          <a:xfrm>
            <a:off x="533400" y="457200"/>
            <a:ext cx="11049000" cy="5943600"/>
          </a:xfrm>
        </p:spPr>
        <p:txBody>
          <a:bodyPr>
            <a:noAutofit/>
          </a:bodyPr>
          <a:lstStyle/>
          <a:p>
            <a:pPr eaLnBrk="1" hangingPunct="1">
              <a:defRPr/>
            </a:pPr>
            <a:r>
              <a:rPr lang="en-US" sz="3600" dirty="0"/>
              <a:t>This system of education serves the individual and community.</a:t>
            </a:r>
          </a:p>
          <a:p>
            <a:pPr eaLnBrk="1" hangingPunct="1">
              <a:defRPr/>
            </a:pPr>
            <a:r>
              <a:rPr lang="en-US" sz="3600" dirty="0"/>
              <a:t>It is not geared towards State fulfilment of employment </a:t>
            </a:r>
            <a:r>
              <a:rPr lang="en-US" sz="3600" dirty="0" smtClean="0"/>
              <a:t>requirements</a:t>
            </a:r>
          </a:p>
          <a:p>
            <a:pPr eaLnBrk="1" hangingPunct="1">
              <a:defRPr/>
            </a:pPr>
            <a:r>
              <a:rPr lang="en-US" sz="3600" dirty="0" smtClean="0"/>
              <a:t>It </a:t>
            </a:r>
            <a:r>
              <a:rPr lang="en-US" sz="3600" dirty="0"/>
              <a:t>therefore produces a more dedicated </a:t>
            </a:r>
            <a:r>
              <a:rPr lang="en-US" sz="3600" dirty="0" smtClean="0"/>
              <a:t>student</a:t>
            </a:r>
          </a:p>
          <a:p>
            <a:pPr eaLnBrk="1" hangingPunct="1">
              <a:defRPr/>
            </a:pPr>
            <a:r>
              <a:rPr lang="en-US" sz="3600" dirty="0" smtClean="0"/>
              <a:t>The </a:t>
            </a:r>
            <a:r>
              <a:rPr lang="en-US" sz="3600" dirty="0"/>
              <a:t>goal of learning is ultimate self-realization, not a lucrative job</a:t>
            </a:r>
          </a:p>
          <a:p>
            <a:pPr eaLnBrk="1" hangingPunct="1">
              <a:defRPr/>
            </a:pPr>
            <a:r>
              <a:rPr lang="en-US" sz="3600" dirty="0" smtClean="0">
                <a:sym typeface="Wingdings" pitchFamily="2" charset="2"/>
              </a:rPr>
              <a:t>Its </a:t>
            </a:r>
            <a:r>
              <a:rPr lang="en-US" sz="3600" dirty="0">
                <a:sym typeface="Wingdings" pitchFamily="2" charset="2"/>
              </a:rPr>
              <a:t>scriptural bases can be used by local communities to share their knowledge of sustainable </a:t>
            </a:r>
            <a:r>
              <a:rPr lang="en-US" sz="3600" dirty="0" smtClean="0">
                <a:sym typeface="Wingdings" pitchFamily="2" charset="2"/>
              </a:rPr>
              <a:t>development </a:t>
            </a:r>
            <a:r>
              <a:rPr lang="en-US" sz="3600" dirty="0">
                <a:sym typeface="Wingdings" pitchFamily="2" charset="2"/>
              </a:rPr>
              <a:t>in agriculture, education, health, commerce, industry, and community </a:t>
            </a:r>
            <a:r>
              <a:rPr lang="en-US" sz="3600" dirty="0" smtClean="0">
                <a:sym typeface="Wingdings" pitchFamily="2" charset="2"/>
              </a:rPr>
              <a:t>development</a:t>
            </a:r>
            <a:endParaRPr lang="en-US" sz="3600" dirty="0"/>
          </a:p>
        </p:txBody>
      </p:sp>
      <p:sp>
        <p:nvSpPr>
          <p:cNvPr id="4" name="Slide Number Placeholder 5"/>
          <p:cNvSpPr>
            <a:spLocks noGrp="1"/>
          </p:cNvSpPr>
          <p:nvPr>
            <p:ph type="sldNum" sz="quarter" idx="12"/>
          </p:nvPr>
        </p:nvSpPr>
        <p:spPr/>
        <p:txBody>
          <a:bodyPr/>
          <a:lstStyle/>
          <a:p>
            <a:pPr>
              <a:defRPr/>
            </a:pPr>
            <a:fld id="{BB2D954E-2A14-4512-99BE-97A05A43454B}" type="slidenum">
              <a:rPr lang="en-US"/>
              <a:pPr>
                <a:defRPr/>
              </a:pPr>
              <a:t>44</a:t>
            </a:fld>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25475"/>
          </a:xfrm>
        </p:spPr>
        <p:txBody>
          <a:bodyPr>
            <a:normAutofit fontScale="90000"/>
          </a:bodyPr>
          <a:lstStyle/>
          <a:p>
            <a:r>
              <a:rPr lang="en-US" dirty="0" smtClean="0"/>
              <a:t>Al-muhajirun pupils selling CDs</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6221" y="1022684"/>
            <a:ext cx="4000500" cy="53340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990600"/>
            <a:ext cx="7010400" cy="5366084"/>
          </a:xfrm>
          <a:prstGeom prst="rect">
            <a:avLst/>
          </a:prstGeom>
        </p:spPr>
      </p:pic>
    </p:spTree>
    <p:extLst>
      <p:ext uri="{BB962C8B-B14F-4D97-AF65-F5344CB8AC3E}">
        <p14:creationId xmlns:p14="http://schemas.microsoft.com/office/powerpoint/2010/main" val="15069409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90600" y="304800"/>
            <a:ext cx="9220200" cy="685800"/>
          </a:xfrm>
        </p:spPr>
        <p:txBody>
          <a:bodyPr>
            <a:normAutofit fontScale="90000"/>
          </a:bodyPr>
          <a:lstStyle/>
          <a:p>
            <a:r>
              <a:rPr lang="en-US" dirty="0" smtClean="0">
                <a:solidFill>
                  <a:srgbClr val="FF0000"/>
                </a:solidFill>
                <a:latin typeface="Segoe UI Light" charset="0"/>
                <a:ea typeface="Segoe UI Light" charset="0"/>
                <a:cs typeface="Segoe UI Light" charset="0"/>
              </a:rPr>
              <a:t>Hans Vischer, March1910</a:t>
            </a:r>
            <a:endParaRPr lang="en-US" dirty="0">
              <a:solidFill>
                <a:srgbClr val="FF0000"/>
              </a:solidFill>
              <a:latin typeface="Segoe UI Light" charset="0"/>
              <a:ea typeface="Segoe UI Light" charset="0"/>
              <a:cs typeface="Segoe UI Light" charset="0"/>
            </a:endParaRPr>
          </a:p>
        </p:txBody>
      </p:sp>
      <p:sp>
        <p:nvSpPr>
          <p:cNvPr id="2" name="Content Placeholder 1"/>
          <p:cNvSpPr>
            <a:spLocks noGrp="1"/>
          </p:cNvSpPr>
          <p:nvPr>
            <p:ph idx="1"/>
          </p:nvPr>
        </p:nvSpPr>
        <p:spPr>
          <a:xfrm>
            <a:off x="685800" y="1524000"/>
            <a:ext cx="11125200" cy="4832350"/>
          </a:xfrm>
        </p:spPr>
        <p:txBody>
          <a:bodyPr>
            <a:noAutofit/>
          </a:bodyPr>
          <a:lstStyle/>
          <a:p>
            <a:r>
              <a:rPr lang="en-US" sz="3600" dirty="0" smtClean="0"/>
              <a:t>Director of Education, AGAINST using ajami because:</a:t>
            </a:r>
          </a:p>
          <a:p>
            <a:pPr lvl="1"/>
            <a:r>
              <a:rPr lang="en-US" sz="3600" b="1" i="1" dirty="0" smtClean="0">
                <a:solidFill>
                  <a:srgbClr val="FF0000"/>
                </a:solidFill>
              </a:rPr>
              <a:t>By encouraging the study of the Arabic Alphabet  the government would be actually assisting in the propagation of the Mohammadan religion</a:t>
            </a:r>
          </a:p>
          <a:p>
            <a:r>
              <a:rPr lang="en-US" sz="3600" dirty="0" smtClean="0"/>
              <a:t>Thus links between ajami and Islam were established right early enough in Nigerian education. </a:t>
            </a:r>
          </a:p>
          <a:p>
            <a:r>
              <a:rPr lang="en-US" sz="3600" dirty="0" smtClean="0"/>
              <a:t>Ajami was therefore discouraged from both educational and public discourse</a:t>
            </a:r>
            <a:endParaRPr lang="en-US" sz="3600" dirty="0"/>
          </a:p>
        </p:txBody>
      </p:sp>
      <p:sp>
        <p:nvSpPr>
          <p:cNvPr id="3" name="Slide Number Placeholder 2"/>
          <p:cNvSpPr>
            <a:spLocks noGrp="1"/>
          </p:cNvSpPr>
          <p:nvPr>
            <p:ph type="sldNum" sz="quarter" idx="12"/>
          </p:nvPr>
        </p:nvSpPr>
        <p:spPr/>
        <p:txBody>
          <a:bodyPr/>
          <a:lstStyle/>
          <a:p>
            <a:pPr>
              <a:defRPr/>
            </a:pPr>
            <a:fld id="{CE046A62-FECE-4815-8A9B-2ED5FB49E132}" type="slidenum">
              <a:rPr lang="en-US" smtClean="0"/>
              <a:pPr>
                <a:defRPr/>
              </a:pPr>
              <a:t>46</a:t>
            </a:fld>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28601"/>
            <a:ext cx="10515600" cy="701676"/>
          </a:xfrm>
        </p:spPr>
        <p:txBody>
          <a:bodyPr>
            <a:normAutofit/>
          </a:bodyPr>
          <a:lstStyle/>
          <a:p>
            <a:r>
              <a:rPr lang="en-US" dirty="0" smtClean="0">
                <a:latin typeface="Segoe UI Light" charset="0"/>
                <a:ea typeface="Segoe UI Light" charset="0"/>
                <a:cs typeface="Segoe UI Light" charset="0"/>
              </a:rPr>
              <a:t>Christianity and Ajami</a:t>
            </a:r>
            <a:endParaRPr lang="en-US" dirty="0">
              <a:latin typeface="Segoe UI Light" charset="0"/>
              <a:ea typeface="Segoe UI Light" charset="0"/>
              <a:cs typeface="Segoe UI Light" charset="0"/>
            </a:endParaRPr>
          </a:p>
        </p:txBody>
      </p:sp>
      <p:sp>
        <p:nvSpPr>
          <p:cNvPr id="2" name="Content Placeholder 1"/>
          <p:cNvSpPr>
            <a:spLocks noGrp="1"/>
          </p:cNvSpPr>
          <p:nvPr>
            <p:ph idx="1"/>
          </p:nvPr>
        </p:nvSpPr>
        <p:spPr>
          <a:xfrm>
            <a:off x="838200" y="1295401"/>
            <a:ext cx="11049000" cy="5181599"/>
          </a:xfrm>
        </p:spPr>
        <p:txBody>
          <a:bodyPr>
            <a:normAutofit fontScale="92500" lnSpcReduction="20000"/>
          </a:bodyPr>
          <a:lstStyle/>
          <a:p>
            <a:r>
              <a:rPr lang="en-US" sz="3900" b="1" i="1" dirty="0" smtClean="0">
                <a:solidFill>
                  <a:srgbClr val="FF0000"/>
                </a:solidFill>
              </a:rPr>
              <a:t>Christian Missionaries embraced the use of ajami for evangelical purposes</a:t>
            </a:r>
          </a:p>
          <a:p>
            <a:r>
              <a:rPr lang="en-US" sz="3900" b="1" i="1" dirty="0" smtClean="0">
                <a:solidFill>
                  <a:srgbClr val="FF0000"/>
                </a:solidFill>
              </a:rPr>
              <a:t>Translated The Holy Bible since 1932 in Ajami</a:t>
            </a:r>
          </a:p>
          <a:p>
            <a:r>
              <a:rPr lang="en-US" sz="3900" b="1" i="1" dirty="0" smtClean="0">
                <a:solidFill>
                  <a:srgbClr val="FF0000"/>
                </a:solidFill>
              </a:rPr>
              <a:t>Islamic </a:t>
            </a:r>
            <a:r>
              <a:rPr lang="en-US" sz="3900" b="1" i="1" dirty="0">
                <a:solidFill>
                  <a:srgbClr val="FF0000"/>
                </a:solidFill>
              </a:rPr>
              <a:t>scholars DID not embrace the ajami as their Christian </a:t>
            </a:r>
            <a:r>
              <a:rPr lang="en-US" sz="3900" b="1" i="1" dirty="0" smtClean="0">
                <a:solidFill>
                  <a:srgbClr val="FF0000"/>
                </a:solidFill>
              </a:rPr>
              <a:t>counterparts</a:t>
            </a:r>
          </a:p>
          <a:p>
            <a:r>
              <a:rPr lang="en-US" sz="3900" dirty="0" smtClean="0"/>
              <a:t>Thus </a:t>
            </a:r>
            <a:r>
              <a:rPr lang="en-US" sz="3900" dirty="0"/>
              <a:t>Christians –appreciating the scriptural power of ajami, continued to use it; often with tragic </a:t>
            </a:r>
            <a:r>
              <a:rPr lang="en-US" sz="3900" dirty="0" smtClean="0"/>
              <a:t>consequences</a:t>
            </a:r>
          </a:p>
          <a:p>
            <a:r>
              <a:rPr lang="en-US" sz="3900" dirty="0"/>
              <a:t>German Evangelist Reinhard Bonke Riots in Kano, 1991, facilitated by use of ajami on the posters for the Healing Crusade</a:t>
            </a:r>
          </a:p>
          <a:p>
            <a:endParaRPr lang="en-US" dirty="0"/>
          </a:p>
          <a:p>
            <a:endParaRPr lang="en-US" dirty="0"/>
          </a:p>
        </p:txBody>
      </p:sp>
      <p:sp>
        <p:nvSpPr>
          <p:cNvPr id="3" name="Slide Number Placeholder 2"/>
          <p:cNvSpPr>
            <a:spLocks noGrp="1"/>
          </p:cNvSpPr>
          <p:nvPr>
            <p:ph type="sldNum" sz="quarter" idx="12"/>
          </p:nvPr>
        </p:nvSpPr>
        <p:spPr/>
        <p:txBody>
          <a:bodyPr/>
          <a:lstStyle/>
          <a:p>
            <a:pPr>
              <a:defRPr/>
            </a:pPr>
            <a:fld id="{CE046A62-FECE-4815-8A9B-2ED5FB49E132}" type="slidenum">
              <a:rPr lang="en-US" smtClean="0"/>
              <a:pPr>
                <a:defRPr/>
              </a:pPr>
              <a:t>47</a:t>
            </a:fld>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E046A62-FECE-4815-8A9B-2ED5FB49E132}" type="slidenum">
              <a:rPr lang="en-US" smtClean="0"/>
              <a:pPr>
                <a:defRPr/>
              </a:pPr>
              <a:t>48</a:t>
            </a:fld>
            <a:endParaRPr lang="en-US" dirty="0"/>
          </a:p>
        </p:txBody>
      </p:sp>
      <p:pic>
        <p:nvPicPr>
          <p:cNvPr id="5" name="Picture 3" descr="C:\Documents and Settings\Abdalla Uba Adamu\Desktop\Luke.JPG"/>
          <p:cNvPicPr>
            <a:picLocks noChangeAspect="1" noChangeArrowheads="1"/>
          </p:cNvPicPr>
          <p:nvPr/>
        </p:nvPicPr>
        <p:blipFill>
          <a:blip r:embed="rId2"/>
          <a:srcRect/>
          <a:stretch>
            <a:fillRect/>
          </a:stretch>
        </p:blipFill>
        <p:spPr bwMode="auto">
          <a:xfrm>
            <a:off x="1219200" y="381000"/>
            <a:ext cx="4488423" cy="6275988"/>
          </a:xfrm>
          <a:prstGeom prst="rect">
            <a:avLst/>
          </a:prstGeom>
          <a:noFill/>
        </p:spPr>
      </p:pic>
      <p:pic>
        <p:nvPicPr>
          <p:cNvPr id="6" name="Picture 5" descr="C:\Documents and Settings\Abdalla Uba Adamu\Desktop\Genesis.JPG"/>
          <p:cNvPicPr>
            <a:picLocks noChangeAspect="1" noChangeArrowheads="1"/>
          </p:cNvPicPr>
          <p:nvPr/>
        </p:nvPicPr>
        <p:blipFill>
          <a:blip r:embed="rId3"/>
          <a:srcRect/>
          <a:stretch>
            <a:fillRect/>
          </a:stretch>
        </p:blipFill>
        <p:spPr bwMode="auto">
          <a:xfrm>
            <a:off x="6362700" y="457199"/>
            <a:ext cx="4495800" cy="6123589"/>
          </a:xfrm>
          <a:prstGeom prst="rect">
            <a:avLst/>
          </a:prstGeom>
          <a:noFill/>
        </p:spPr>
      </p:pic>
    </p:spTree>
    <p:extLst>
      <p:ext uri="{BB962C8B-B14F-4D97-AF65-F5344CB8AC3E}">
        <p14:creationId xmlns:p14="http://schemas.microsoft.com/office/powerpoint/2010/main" val="13576493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E046A62-FECE-4815-8A9B-2ED5FB49E132}" type="slidenum">
              <a:rPr lang="en-US" smtClean="0"/>
              <a:pPr>
                <a:defRPr/>
              </a:pPr>
              <a:t>49</a:t>
            </a:fld>
            <a:endParaRPr lang="en-US" dirty="0"/>
          </a:p>
        </p:txBody>
      </p:sp>
      <p:pic>
        <p:nvPicPr>
          <p:cNvPr id="7" name="Picture 2" descr="Imran 2 (Small)"/>
          <p:cNvPicPr>
            <a:picLocks noChangeAspect="1" noChangeArrowheads="1"/>
          </p:cNvPicPr>
          <p:nvPr/>
        </p:nvPicPr>
        <p:blipFill>
          <a:blip r:embed="rId2"/>
          <a:srcRect/>
          <a:stretch>
            <a:fillRect/>
          </a:stretch>
        </p:blipFill>
        <p:spPr bwMode="auto">
          <a:xfrm>
            <a:off x="1447800" y="178019"/>
            <a:ext cx="9144000" cy="6380946"/>
          </a:xfrm>
          <a:prstGeom prst="rect">
            <a:avLst/>
          </a:prstGeom>
          <a:noFill/>
          <a:ln w="9525">
            <a:noFill/>
            <a:miter lim="800000"/>
            <a:headEnd/>
            <a:tailEnd/>
          </a:ln>
        </p:spPr>
      </p:pic>
    </p:spTree>
    <p:extLst>
      <p:ext uri="{BB962C8B-B14F-4D97-AF65-F5344CB8AC3E}">
        <p14:creationId xmlns:p14="http://schemas.microsoft.com/office/powerpoint/2010/main" val="870008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85800" y="274638"/>
            <a:ext cx="9525000" cy="792162"/>
          </a:xfrm>
        </p:spPr>
        <p:txBody>
          <a:bodyPr/>
          <a:lstStyle/>
          <a:p>
            <a:pPr>
              <a:defRPr/>
            </a:pPr>
            <a:r>
              <a:rPr lang="en-US" dirty="0">
                <a:latin typeface="Segoe UI Light" charset="0"/>
                <a:ea typeface="Segoe UI Light" charset="0"/>
                <a:cs typeface="Segoe UI Light" charset="0"/>
              </a:rPr>
              <a:t>Scriptural Transferability </a:t>
            </a:r>
          </a:p>
        </p:txBody>
      </p:sp>
      <p:sp>
        <p:nvSpPr>
          <p:cNvPr id="19459" name="Rectangle 3"/>
          <p:cNvSpPr>
            <a:spLocks noGrp="1" noChangeArrowheads="1"/>
          </p:cNvSpPr>
          <p:nvPr>
            <p:ph idx="1"/>
          </p:nvPr>
        </p:nvSpPr>
        <p:spPr>
          <a:xfrm>
            <a:off x="838200" y="1335506"/>
            <a:ext cx="10744200" cy="4608094"/>
          </a:xfrm>
        </p:spPr>
        <p:txBody>
          <a:bodyPr>
            <a:noAutofit/>
          </a:bodyPr>
          <a:lstStyle/>
          <a:p>
            <a:pPr algn="just" eaLnBrk="1" hangingPunct="1">
              <a:lnSpc>
                <a:spcPct val="90000"/>
              </a:lnSpc>
              <a:defRPr/>
            </a:pPr>
            <a:r>
              <a:rPr lang="en-US" sz="3600" dirty="0" smtClean="0"/>
              <a:t>This </a:t>
            </a:r>
            <a:r>
              <a:rPr lang="en-US" sz="3600" dirty="0"/>
              <a:t>is the ability of an individual to transfer </a:t>
            </a:r>
            <a:r>
              <a:rPr lang="en-US" sz="3600" b="1" i="1" dirty="0">
                <a:solidFill>
                  <a:srgbClr val="CC0000"/>
                </a:solidFill>
              </a:rPr>
              <a:t>acquired</a:t>
            </a:r>
            <a:r>
              <a:rPr lang="en-US" sz="3600" dirty="0"/>
              <a:t> scriptural skills from one </a:t>
            </a:r>
            <a:r>
              <a:rPr lang="en-US" sz="3600" b="1" i="1" dirty="0">
                <a:solidFill>
                  <a:srgbClr val="CC0000"/>
                </a:solidFill>
              </a:rPr>
              <a:t>learning</a:t>
            </a:r>
            <a:r>
              <a:rPr lang="en-US" sz="3600" dirty="0"/>
              <a:t> context to </a:t>
            </a:r>
            <a:r>
              <a:rPr lang="en-US" sz="3600" b="1" i="1" dirty="0" smtClean="0">
                <a:solidFill>
                  <a:srgbClr val="CC0000"/>
                </a:solidFill>
              </a:rPr>
              <a:t>another</a:t>
            </a:r>
            <a:endParaRPr lang="en-US" sz="3600" dirty="0"/>
          </a:p>
          <a:p>
            <a:pPr algn="just" eaLnBrk="1" hangingPunct="1">
              <a:lnSpc>
                <a:spcPct val="90000"/>
              </a:lnSpc>
              <a:defRPr/>
            </a:pPr>
            <a:r>
              <a:rPr lang="en-US" sz="3600" dirty="0"/>
              <a:t>Thus an individual with </a:t>
            </a:r>
            <a:r>
              <a:rPr lang="en-US" sz="3600" b="1" dirty="0">
                <a:solidFill>
                  <a:srgbClr val="CC0000"/>
                </a:solidFill>
              </a:rPr>
              <a:t>two</a:t>
            </a:r>
            <a:r>
              <a:rPr lang="en-US" sz="3600" dirty="0"/>
              <a:t> or </a:t>
            </a:r>
            <a:r>
              <a:rPr lang="en-US" sz="3600" b="1" dirty="0">
                <a:solidFill>
                  <a:srgbClr val="CC0000"/>
                </a:solidFill>
              </a:rPr>
              <a:t>more</a:t>
            </a:r>
            <a:r>
              <a:rPr lang="en-US" sz="3600" dirty="0"/>
              <a:t> scripts can be empowered to use both the scripts to produce </a:t>
            </a:r>
            <a:r>
              <a:rPr lang="en-US" sz="3600" b="1" i="1" dirty="0">
                <a:solidFill>
                  <a:srgbClr val="CC0000"/>
                </a:solidFill>
              </a:rPr>
              <a:t>a superior individual</a:t>
            </a:r>
            <a:r>
              <a:rPr lang="en-US" sz="3600" dirty="0"/>
              <a:t> with only one scriptural </a:t>
            </a:r>
            <a:r>
              <a:rPr lang="en-US" sz="3600" dirty="0" smtClean="0"/>
              <a:t>ownership</a:t>
            </a:r>
            <a:endParaRPr lang="en-US" sz="3600" dirty="0"/>
          </a:p>
          <a:p>
            <a:pPr algn="just" eaLnBrk="1" hangingPunct="1">
              <a:lnSpc>
                <a:spcPct val="90000"/>
              </a:lnSpc>
              <a:defRPr/>
            </a:pPr>
            <a:r>
              <a:rPr lang="en-US" sz="3600" dirty="0"/>
              <a:t>Such ability creates </a:t>
            </a:r>
            <a:r>
              <a:rPr lang="en-US" sz="3600" b="1" i="1" dirty="0">
                <a:solidFill>
                  <a:srgbClr val="CC0000"/>
                </a:solidFill>
              </a:rPr>
              <a:t>meaningful</a:t>
            </a:r>
            <a:r>
              <a:rPr lang="en-US" sz="3600" dirty="0"/>
              <a:t> transfer of </a:t>
            </a:r>
            <a:r>
              <a:rPr lang="en-US" sz="3600" b="1" i="1" dirty="0">
                <a:solidFill>
                  <a:srgbClr val="CC0000"/>
                </a:solidFill>
              </a:rPr>
              <a:t>concepts</a:t>
            </a:r>
            <a:r>
              <a:rPr lang="en-US" sz="3600" dirty="0"/>
              <a:t> and ideas between the two contexts</a:t>
            </a:r>
          </a:p>
          <a:p>
            <a:pPr eaLnBrk="1" hangingPunct="1">
              <a:lnSpc>
                <a:spcPct val="90000"/>
              </a:lnSpc>
              <a:defRPr/>
            </a:pPr>
            <a:r>
              <a:rPr lang="en-US" sz="3600" dirty="0"/>
              <a:t>It connotes transfer of </a:t>
            </a:r>
            <a:r>
              <a:rPr lang="en-US" sz="3600" b="1" i="1" dirty="0">
                <a:solidFill>
                  <a:srgbClr val="CC0000"/>
                </a:solidFill>
              </a:rPr>
              <a:t>shared</a:t>
            </a:r>
            <a:r>
              <a:rPr lang="en-US" sz="3600" dirty="0"/>
              <a:t> meanings</a:t>
            </a:r>
          </a:p>
        </p:txBody>
      </p:sp>
      <p:sp>
        <p:nvSpPr>
          <p:cNvPr id="5" name="Slide Number Placeholder 5"/>
          <p:cNvSpPr>
            <a:spLocks noGrp="1"/>
          </p:cNvSpPr>
          <p:nvPr>
            <p:ph type="sldNum" sz="quarter" idx="12"/>
          </p:nvPr>
        </p:nvSpPr>
        <p:spPr/>
        <p:txBody>
          <a:bodyPr/>
          <a:lstStyle/>
          <a:p>
            <a:pPr>
              <a:defRPr/>
            </a:pPr>
            <a:fld id="{670D93E3-591C-42BE-81E9-688796A0D68E}" type="slidenum">
              <a:rPr lang="en-US"/>
              <a:pPr>
                <a:defRPr/>
              </a:pPr>
              <a:t>5</a:t>
            </a:fld>
            <a:endParaRPr lang="en-US" dirty="0"/>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22763"/>
            <a:ext cx="11125200" cy="6188075"/>
          </a:xfrm>
        </p:spPr>
        <p:txBody>
          <a:bodyPr>
            <a:noAutofit/>
          </a:bodyPr>
          <a:lstStyle/>
          <a:p>
            <a:r>
              <a:rPr lang="en-US" sz="3600" dirty="0" smtClean="0"/>
              <a:t>The first </a:t>
            </a:r>
            <a:r>
              <a:rPr lang="en-US" sz="3600" b="1" i="1" dirty="0" smtClean="0">
                <a:solidFill>
                  <a:srgbClr val="FF0000"/>
                </a:solidFill>
              </a:rPr>
              <a:t>official advocacy </a:t>
            </a:r>
            <a:r>
              <a:rPr lang="en-US" sz="3600" dirty="0" smtClean="0"/>
              <a:t>for Ajami as a literary script was by the British colonial administration in its West African territories</a:t>
            </a:r>
          </a:p>
          <a:p>
            <a:r>
              <a:rPr lang="en-US" sz="3600" dirty="0" smtClean="0"/>
              <a:t>Realizing that their territories is home to millions of scripturally literate Muslims, </a:t>
            </a:r>
            <a:r>
              <a:rPr lang="en-US" sz="3600" b="1" i="1" dirty="0" smtClean="0">
                <a:solidFill>
                  <a:srgbClr val="FF0000"/>
                </a:solidFill>
              </a:rPr>
              <a:t>the British introduced Ajami on their West African currencies </a:t>
            </a:r>
            <a:r>
              <a:rPr lang="en-US" sz="3600" dirty="0" smtClean="0"/>
              <a:t>– by transliterating the English denomination of the currency with Ajami</a:t>
            </a:r>
          </a:p>
          <a:p>
            <a:r>
              <a:rPr lang="en-US" sz="3600" dirty="0" smtClean="0"/>
              <a:t>This practice was sustained in Nigeria even after independence in 1960 because subsequent Nigerian Governments realize that </a:t>
            </a:r>
            <a:r>
              <a:rPr lang="en-US" sz="3600" b="1" i="1" dirty="0" smtClean="0">
                <a:solidFill>
                  <a:srgbClr val="FF0000"/>
                </a:solidFill>
              </a:rPr>
              <a:t>Ajami is the only form of literacy a huge number of Muslims, especially those from Northern Nigeria can read</a:t>
            </a:r>
          </a:p>
        </p:txBody>
      </p:sp>
      <p:sp>
        <p:nvSpPr>
          <p:cNvPr id="4" name="Slide Number Placeholder 3"/>
          <p:cNvSpPr>
            <a:spLocks noGrp="1"/>
          </p:cNvSpPr>
          <p:nvPr>
            <p:ph type="sldNum" sz="quarter" idx="12"/>
          </p:nvPr>
        </p:nvSpPr>
        <p:spPr/>
        <p:txBody>
          <a:bodyPr/>
          <a:lstStyle/>
          <a:p>
            <a:pPr>
              <a:defRPr/>
            </a:pPr>
            <a:fld id="{CE046A62-FECE-4815-8A9B-2ED5FB49E132}" type="slidenum">
              <a:rPr lang="en-US" smtClean="0"/>
              <a:pPr>
                <a:defRPr/>
              </a:pPr>
              <a:t>50</a:t>
            </a:fld>
            <a:endParaRPr lang="en-US" dirty="0"/>
          </a:p>
        </p:txBody>
      </p:sp>
    </p:spTree>
    <p:extLst>
      <p:ext uri="{BB962C8B-B14F-4D97-AF65-F5344CB8AC3E}">
        <p14:creationId xmlns:p14="http://schemas.microsoft.com/office/powerpoint/2010/main" val="115352720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E046A62-FECE-4815-8A9B-2ED5FB49E132}" type="slidenum">
              <a:rPr lang="en-US" smtClean="0"/>
              <a:pPr>
                <a:defRPr/>
              </a:pPr>
              <a:t>51</a:t>
            </a:fld>
            <a:endParaRPr lang="en-US" dirty="0"/>
          </a:p>
        </p:txBody>
      </p:sp>
      <p:pic>
        <p:nvPicPr>
          <p:cNvPr id="7" name="Picture 6"/>
          <p:cNvPicPr>
            <a:picLocks noChangeAspect="1"/>
          </p:cNvPicPr>
          <p:nvPr/>
        </p:nvPicPr>
        <p:blipFill>
          <a:blip r:embed="rId2"/>
          <a:stretch>
            <a:fillRect/>
          </a:stretch>
        </p:blipFill>
        <p:spPr>
          <a:xfrm>
            <a:off x="5791200" y="1524000"/>
            <a:ext cx="6908800" cy="3670300"/>
          </a:xfrm>
          <a:prstGeom prst="rect">
            <a:avLst/>
          </a:prstGeom>
        </p:spPr>
      </p:pic>
      <p:sp>
        <p:nvSpPr>
          <p:cNvPr id="9" name="Frame 8"/>
          <p:cNvSpPr/>
          <p:nvPr/>
        </p:nvSpPr>
        <p:spPr>
          <a:xfrm>
            <a:off x="9677400" y="3898900"/>
            <a:ext cx="2362200" cy="129540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0" name="Picture 9"/>
          <p:cNvPicPr>
            <a:picLocks noChangeAspect="1"/>
          </p:cNvPicPr>
          <p:nvPr/>
        </p:nvPicPr>
        <p:blipFill rotWithShape="1">
          <a:blip r:embed="rId3"/>
          <a:srcRect l="3476" t="5556" r="3351" b="20000"/>
          <a:stretch/>
        </p:blipFill>
        <p:spPr>
          <a:xfrm>
            <a:off x="147721" y="1905000"/>
            <a:ext cx="5956300" cy="2978150"/>
          </a:xfrm>
          <a:prstGeom prst="rect">
            <a:avLst/>
          </a:prstGeom>
        </p:spPr>
      </p:pic>
      <p:sp>
        <p:nvSpPr>
          <p:cNvPr id="11" name="Frame 10"/>
          <p:cNvSpPr/>
          <p:nvPr/>
        </p:nvSpPr>
        <p:spPr>
          <a:xfrm>
            <a:off x="3276600" y="4038600"/>
            <a:ext cx="2667000" cy="115570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02043049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04799"/>
            <a:ext cx="11582400" cy="6416675"/>
          </a:xfrm>
        </p:spPr>
        <p:txBody>
          <a:bodyPr>
            <a:normAutofit/>
          </a:bodyPr>
          <a:lstStyle/>
          <a:p>
            <a:r>
              <a:rPr lang="en-US" dirty="0"/>
              <a:t>It makes it therefore easier for Ajami-literate to engage in the modern Nigerian economy, since they can’t read the Latin script names of the currencies</a:t>
            </a:r>
          </a:p>
          <a:p>
            <a:r>
              <a:rPr lang="en-US" dirty="0" smtClean="0"/>
              <a:t>Consequently, subsequent Nigerian currencies had the Ajami script up to 2007 when a wave of Islamophobia swept Nigeria</a:t>
            </a:r>
          </a:p>
          <a:p>
            <a:r>
              <a:rPr lang="en-US" dirty="0" smtClean="0"/>
              <a:t>The Central Bank of Nigeria suddenly decided that including ‘Arabic inscription’ on the Nigerian currency is mortgaging Nigeria’s sovereignty, as stated by the then Governor of the CBN, Prof. Charles Soludo in February 2007:</a:t>
            </a:r>
          </a:p>
          <a:p>
            <a:pPr marL="685800" lvl="2">
              <a:spcBef>
                <a:spcPts val="1000"/>
              </a:spcBef>
            </a:pPr>
            <a:r>
              <a:rPr lang="en-US" sz="2800" b="1" i="1" dirty="0" smtClean="0">
                <a:solidFill>
                  <a:srgbClr val="FF0000"/>
                </a:solidFill>
              </a:rPr>
              <a:t>It </a:t>
            </a:r>
            <a:r>
              <a:rPr lang="en-US" sz="2800" b="1" i="1" dirty="0">
                <a:solidFill>
                  <a:srgbClr val="FF0000"/>
                </a:solidFill>
              </a:rPr>
              <a:t>is pertinent to let you understand that Arabic is not one of our national languages and it was inscribed on the notes forty years ago because the majority of people then, can read it in the northern part of the country to the detriment of their counterparts in the South” (to the Sultan of </a:t>
            </a:r>
            <a:r>
              <a:rPr lang="en-US" sz="2800" b="1" i="1" dirty="0" smtClean="0">
                <a:solidFill>
                  <a:srgbClr val="FF0000"/>
                </a:solidFill>
              </a:rPr>
              <a:t>Sokoto)</a:t>
            </a:r>
            <a:endParaRPr lang="en-US" sz="2800" b="1" i="1" dirty="0">
              <a:solidFill>
                <a:srgbClr val="FF0000"/>
              </a:solidFill>
            </a:endParaRPr>
          </a:p>
          <a:p>
            <a:endParaRPr lang="en-US" baseline="30000" dirty="0" smtClean="0"/>
          </a:p>
        </p:txBody>
      </p:sp>
      <p:sp>
        <p:nvSpPr>
          <p:cNvPr id="4" name="Slide Number Placeholder 3"/>
          <p:cNvSpPr>
            <a:spLocks noGrp="1"/>
          </p:cNvSpPr>
          <p:nvPr>
            <p:ph type="sldNum" sz="quarter" idx="12"/>
          </p:nvPr>
        </p:nvSpPr>
        <p:spPr/>
        <p:txBody>
          <a:bodyPr/>
          <a:lstStyle/>
          <a:p>
            <a:pPr>
              <a:defRPr/>
            </a:pPr>
            <a:fld id="{CE046A62-FECE-4815-8A9B-2ED5FB49E132}" type="slidenum">
              <a:rPr lang="en-US" smtClean="0"/>
              <a:pPr>
                <a:defRPr/>
              </a:pPr>
              <a:t>52</a:t>
            </a:fld>
            <a:endParaRPr lang="en-US" dirty="0"/>
          </a:p>
        </p:txBody>
      </p:sp>
    </p:spTree>
    <p:extLst>
      <p:ext uri="{BB962C8B-B14F-4D97-AF65-F5344CB8AC3E}">
        <p14:creationId xmlns:p14="http://schemas.microsoft.com/office/powerpoint/2010/main" val="74511474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CE046A62-FECE-4815-8A9B-2ED5FB49E132}" type="slidenum">
              <a:rPr lang="en-US" smtClean="0"/>
              <a:pPr>
                <a:defRPr/>
              </a:pPr>
              <a:t>53</a:t>
            </a:fld>
            <a:endParaRPr lang="en-US" dirty="0"/>
          </a:p>
        </p:txBody>
      </p:sp>
      <p:pic>
        <p:nvPicPr>
          <p:cNvPr id="9217" name="Picture 1" descr="fifty naira"/>
          <p:cNvPicPr>
            <a:picLocks noChangeAspect="1" noChangeArrowheads="1"/>
          </p:cNvPicPr>
          <p:nvPr/>
        </p:nvPicPr>
        <p:blipFill>
          <a:blip r:embed="rId2"/>
          <a:srcRect/>
          <a:stretch>
            <a:fillRect/>
          </a:stretch>
        </p:blipFill>
        <p:spPr bwMode="auto">
          <a:xfrm>
            <a:off x="6477000" y="228600"/>
            <a:ext cx="5446295" cy="3014913"/>
          </a:xfrm>
          <a:prstGeom prst="rect">
            <a:avLst/>
          </a:prstGeom>
          <a:noFill/>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228600"/>
            <a:ext cx="5950303" cy="300355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3475868"/>
            <a:ext cx="5950303" cy="288048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6004" y="3508942"/>
            <a:ext cx="5397291" cy="2847408"/>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11582400" cy="5975350"/>
          </a:xfrm>
        </p:spPr>
        <p:txBody>
          <a:bodyPr>
            <a:noAutofit/>
          </a:bodyPr>
          <a:lstStyle/>
          <a:p>
            <a:r>
              <a:rPr lang="en-US" sz="3600" dirty="0" smtClean="0"/>
              <a:t>While Ajami was removed, it was replaced by </a:t>
            </a:r>
            <a:r>
              <a:rPr lang="en-US" sz="3600" b="1" i="1" dirty="0" smtClean="0">
                <a:solidFill>
                  <a:srgbClr val="FF0000"/>
                </a:solidFill>
              </a:rPr>
              <a:t>Hausa in Roman alphabet</a:t>
            </a:r>
          </a:p>
          <a:p>
            <a:r>
              <a:rPr lang="en-US" sz="3600" dirty="0" smtClean="0"/>
              <a:t>Yet it was ignored that many Muslim northern Nigerians who have never been to formal schools cannot read the Romanized Hausa, but could easily understand the Ajami script</a:t>
            </a:r>
          </a:p>
          <a:p>
            <a:r>
              <a:rPr lang="en-US" sz="3600" dirty="0" smtClean="0"/>
              <a:t>Interestingly, even the Romanized Hausa is based on Arabic – Hamsin is Arabic for </a:t>
            </a:r>
            <a:r>
              <a:rPr lang="uk-UA" sz="3600" dirty="0" smtClean="0"/>
              <a:t>’</a:t>
            </a:r>
            <a:r>
              <a:rPr lang="en-US" sz="3600" dirty="0" smtClean="0"/>
              <a:t>50’ – also a Hausa word because more than 40% of Hausa words are derived from Arabic </a:t>
            </a:r>
          </a:p>
          <a:p>
            <a:r>
              <a:rPr lang="en-US" sz="3600" dirty="0" smtClean="0"/>
              <a:t>Thus Arabic still remains on Nigerian currency, in whatever format</a:t>
            </a:r>
            <a:endParaRPr lang="en-US" sz="3600" dirty="0"/>
          </a:p>
        </p:txBody>
      </p:sp>
      <p:sp>
        <p:nvSpPr>
          <p:cNvPr id="4" name="Slide Number Placeholder 3"/>
          <p:cNvSpPr>
            <a:spLocks noGrp="1"/>
          </p:cNvSpPr>
          <p:nvPr>
            <p:ph type="sldNum" sz="quarter" idx="12"/>
          </p:nvPr>
        </p:nvSpPr>
        <p:spPr/>
        <p:txBody>
          <a:bodyPr/>
          <a:lstStyle/>
          <a:p>
            <a:pPr>
              <a:defRPr/>
            </a:pPr>
            <a:fld id="{CE046A62-FECE-4815-8A9B-2ED5FB49E132}" type="slidenum">
              <a:rPr lang="en-US" smtClean="0"/>
              <a:pPr>
                <a:defRPr/>
              </a:pPr>
              <a:t>54</a:t>
            </a:fld>
            <a:endParaRPr lang="en-US" dirty="0"/>
          </a:p>
        </p:txBody>
      </p:sp>
    </p:spTree>
    <p:extLst>
      <p:ext uri="{BB962C8B-B14F-4D97-AF65-F5344CB8AC3E}">
        <p14:creationId xmlns:p14="http://schemas.microsoft.com/office/powerpoint/2010/main" val="3661880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5"/>
            <a:ext cx="10515600" cy="549275"/>
          </a:xfrm>
        </p:spPr>
        <p:txBody>
          <a:bodyPr>
            <a:normAutofit fontScale="90000"/>
          </a:bodyPr>
          <a:lstStyle/>
          <a:p>
            <a:r>
              <a:rPr lang="en-US" dirty="0" smtClean="0">
                <a:latin typeface="Segoe UI Light" charset="0"/>
                <a:ea typeface="Segoe UI Light" charset="0"/>
                <a:cs typeface="Segoe UI Light" charset="0"/>
              </a:rPr>
              <a:t>Strategizing the Future of Ajami</a:t>
            </a:r>
            <a:endParaRPr lang="en-US" dirty="0">
              <a:latin typeface="Segoe UI Light" charset="0"/>
              <a:ea typeface="Segoe UI Light" charset="0"/>
              <a:cs typeface="Segoe UI Light" charset="0"/>
            </a:endParaRPr>
          </a:p>
        </p:txBody>
      </p:sp>
      <p:sp>
        <p:nvSpPr>
          <p:cNvPr id="2" name="Content Placeholder 1"/>
          <p:cNvSpPr>
            <a:spLocks noGrp="1"/>
          </p:cNvSpPr>
          <p:nvPr>
            <p:ph idx="1"/>
          </p:nvPr>
        </p:nvSpPr>
        <p:spPr>
          <a:xfrm>
            <a:off x="838199" y="1219199"/>
            <a:ext cx="10668001" cy="5502275"/>
          </a:xfrm>
        </p:spPr>
        <p:txBody>
          <a:bodyPr>
            <a:normAutofit fontScale="92500" lnSpcReduction="10000"/>
          </a:bodyPr>
          <a:lstStyle/>
          <a:p>
            <a:r>
              <a:rPr lang="en-US" sz="3600" dirty="0"/>
              <a:t>The manuscript learnability of the Hausa ajami must be revisited as part of Hausa literary public space</a:t>
            </a:r>
          </a:p>
          <a:p>
            <a:r>
              <a:rPr lang="en-US" sz="3600" dirty="0"/>
              <a:t>It has to become public because the Islamic scholastic establishment shows no willingness to use this conduit network of literacy in truly educating the millions of literature Hausa </a:t>
            </a:r>
            <a:r>
              <a:rPr lang="en-US" sz="3600" dirty="0" smtClean="0"/>
              <a:t>Muslims</a:t>
            </a:r>
          </a:p>
          <a:p>
            <a:r>
              <a:rPr lang="en-US" sz="3600" dirty="0"/>
              <a:t>Education for All has been a regular State policy in Nigerian Hausa Muslim territories since the 14th century</a:t>
            </a:r>
          </a:p>
          <a:p>
            <a:r>
              <a:rPr lang="en-US" sz="3600" dirty="0"/>
              <a:t>Ajami was its main connecting tissue</a:t>
            </a:r>
          </a:p>
          <a:p>
            <a:r>
              <a:rPr lang="en-US" sz="3600" dirty="0"/>
              <a:t>To </a:t>
            </a:r>
            <a:r>
              <a:rPr lang="en-US" sz="3600" dirty="0" smtClean="0"/>
              <a:t>realize </a:t>
            </a:r>
            <a:r>
              <a:rPr lang="en-US" sz="3600" dirty="0"/>
              <a:t>its scriptural power, it is necessary to contemplate the concept of </a:t>
            </a:r>
            <a:r>
              <a:rPr lang="en-US" sz="3600" b="1" i="1" dirty="0">
                <a:solidFill>
                  <a:srgbClr val="FF0000"/>
                </a:solidFill>
              </a:rPr>
              <a:t>Ajamization of Knowledge</a:t>
            </a:r>
          </a:p>
          <a:p>
            <a:endParaRPr lang="en-US" sz="3600" dirty="0"/>
          </a:p>
          <a:p>
            <a:endParaRPr lang="en-US" dirty="0"/>
          </a:p>
        </p:txBody>
      </p:sp>
      <p:sp>
        <p:nvSpPr>
          <p:cNvPr id="3" name="Slide Number Placeholder 2"/>
          <p:cNvSpPr>
            <a:spLocks noGrp="1"/>
          </p:cNvSpPr>
          <p:nvPr>
            <p:ph type="sldNum" sz="quarter" idx="12"/>
          </p:nvPr>
        </p:nvSpPr>
        <p:spPr/>
        <p:txBody>
          <a:bodyPr/>
          <a:lstStyle/>
          <a:p>
            <a:pPr>
              <a:defRPr/>
            </a:pPr>
            <a:fld id="{CE046A62-FECE-4815-8A9B-2ED5FB49E132}" type="slidenum">
              <a:rPr lang="en-US" smtClean="0"/>
              <a:pPr>
                <a:defRPr/>
              </a:pPr>
              <a:t>55</a:t>
            </a:fld>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609600"/>
            <a:ext cx="11506200" cy="5746750"/>
          </a:xfrm>
        </p:spPr>
        <p:txBody>
          <a:bodyPr>
            <a:normAutofit lnSpcReduction="10000"/>
          </a:bodyPr>
          <a:lstStyle/>
          <a:p>
            <a:r>
              <a:rPr lang="en-US" sz="4000" dirty="0"/>
              <a:t>Efforts made so far to harness the A</a:t>
            </a:r>
            <a:r>
              <a:rPr lang="en-US" sz="4000" dirty="0" smtClean="0"/>
              <a:t>jami </a:t>
            </a:r>
            <a:r>
              <a:rPr lang="en-US" sz="4000" dirty="0"/>
              <a:t>script for </a:t>
            </a:r>
            <a:r>
              <a:rPr lang="en-US" sz="4000" dirty="0" smtClean="0"/>
              <a:t>literary purposes beyond religion is </a:t>
            </a:r>
            <a:r>
              <a:rPr lang="en-US" sz="4000" dirty="0"/>
              <a:t>at </a:t>
            </a:r>
            <a:r>
              <a:rPr lang="en-US" sz="4000" b="1" i="1" dirty="0">
                <a:solidFill>
                  <a:srgbClr val="FF0000"/>
                </a:solidFill>
              </a:rPr>
              <a:t>individual</a:t>
            </a:r>
            <a:r>
              <a:rPr lang="en-US" sz="4000" dirty="0">
                <a:solidFill>
                  <a:srgbClr val="FF0000"/>
                </a:solidFill>
              </a:rPr>
              <a:t> </a:t>
            </a:r>
            <a:r>
              <a:rPr lang="en-US" sz="4000" dirty="0"/>
              <a:t>and community level, principally centered around the Kasuwar Kurmi booksellers in Kano </a:t>
            </a:r>
            <a:r>
              <a:rPr lang="en-US" sz="4000" dirty="0" smtClean="0"/>
              <a:t>city, northern Nigeria</a:t>
            </a:r>
          </a:p>
          <a:p>
            <a:r>
              <a:rPr lang="en-US" sz="4000" dirty="0" smtClean="0"/>
              <a:t>A </a:t>
            </a:r>
            <a:r>
              <a:rPr lang="en-US" sz="4000" dirty="0"/>
              <a:t>study of the volume of the books and other materials collected over five years and produced by the book sellers indicate an overwhelming focus on religious tract literature—mainly of the textual amulet variety used as incantations in solving one problem or the </a:t>
            </a:r>
            <a:r>
              <a:rPr lang="en-US" sz="4000" dirty="0" smtClean="0"/>
              <a:t>other</a:t>
            </a:r>
          </a:p>
          <a:p>
            <a:pPr marL="0" indent="0">
              <a:buNone/>
            </a:pPr>
            <a:endParaRPr lang="en-US" dirty="0"/>
          </a:p>
        </p:txBody>
      </p:sp>
      <p:sp>
        <p:nvSpPr>
          <p:cNvPr id="4" name="Slide Number Placeholder 3"/>
          <p:cNvSpPr>
            <a:spLocks noGrp="1"/>
          </p:cNvSpPr>
          <p:nvPr>
            <p:ph type="sldNum" sz="quarter" idx="12"/>
          </p:nvPr>
        </p:nvSpPr>
        <p:spPr/>
        <p:txBody>
          <a:bodyPr/>
          <a:lstStyle/>
          <a:p>
            <a:pPr>
              <a:defRPr/>
            </a:pPr>
            <a:fld id="{CE046A62-FECE-4815-8A9B-2ED5FB49E132}" type="slidenum">
              <a:rPr lang="en-US" smtClean="0"/>
              <a:pPr>
                <a:defRPr/>
              </a:pPr>
              <a:t>56</a:t>
            </a:fld>
            <a:endParaRPr lang="en-US" dirty="0"/>
          </a:p>
        </p:txBody>
      </p:sp>
    </p:spTree>
    <p:extLst>
      <p:ext uri="{BB962C8B-B14F-4D97-AF65-F5344CB8AC3E}">
        <p14:creationId xmlns:p14="http://schemas.microsoft.com/office/powerpoint/2010/main" val="10426621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E046A62-FECE-4815-8A9B-2ED5FB49E132}" type="slidenum">
              <a:rPr lang="en-US" smtClean="0"/>
              <a:pPr>
                <a:defRPr/>
              </a:pPr>
              <a:t>57</a:t>
            </a:fld>
            <a:endParaRPr lang="en-US"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8598" r="2941" b="4196"/>
          <a:stretch/>
        </p:blipFill>
        <p:spPr>
          <a:xfrm>
            <a:off x="381000" y="228600"/>
            <a:ext cx="11277600" cy="6065982"/>
          </a:xfrm>
          <a:prstGeom prst="rect">
            <a:avLst/>
          </a:prstGeom>
        </p:spPr>
      </p:pic>
    </p:spTree>
    <p:extLst>
      <p:ext uri="{BB962C8B-B14F-4D97-AF65-F5344CB8AC3E}">
        <p14:creationId xmlns:p14="http://schemas.microsoft.com/office/powerpoint/2010/main" val="17107991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533400"/>
            <a:ext cx="11658600" cy="6096000"/>
          </a:xfrm>
        </p:spPr>
        <p:txBody>
          <a:bodyPr>
            <a:noAutofit/>
          </a:bodyPr>
          <a:lstStyle/>
          <a:p>
            <a:r>
              <a:rPr lang="en-US" dirty="0"/>
              <a:t>Still based on individual initiatives, some of the </a:t>
            </a:r>
            <a:r>
              <a:rPr lang="en-US" dirty="0" err="1" smtClean="0"/>
              <a:t>Ajami</a:t>
            </a:r>
            <a:r>
              <a:rPr lang="en-US" dirty="0" smtClean="0"/>
              <a:t> </a:t>
            </a:r>
            <a:r>
              <a:rPr lang="en-US" dirty="0"/>
              <a:t>authors I talked to realized that many of their audiences can in fact read Romanized literature—having attended some form of basic modern </a:t>
            </a:r>
            <a:r>
              <a:rPr lang="en-US" dirty="0" smtClean="0"/>
              <a:t>schooling</a:t>
            </a:r>
          </a:p>
          <a:p>
            <a:r>
              <a:rPr lang="en-US" b="1" i="1" dirty="0" smtClean="0">
                <a:solidFill>
                  <a:srgbClr val="FF0000"/>
                </a:solidFill>
              </a:rPr>
              <a:t>This </a:t>
            </a:r>
            <a:r>
              <a:rPr lang="en-US" b="1" i="1" dirty="0">
                <a:solidFill>
                  <a:srgbClr val="FF0000"/>
                </a:solidFill>
              </a:rPr>
              <a:t>promoted the production of mixed-script reading material—the first of its kind in the history of A</a:t>
            </a:r>
            <a:r>
              <a:rPr lang="en-US" b="1" i="1" dirty="0" smtClean="0">
                <a:solidFill>
                  <a:srgbClr val="FF0000"/>
                </a:solidFill>
              </a:rPr>
              <a:t>jami </a:t>
            </a:r>
            <a:r>
              <a:rPr lang="en-US" b="1" i="1" dirty="0">
                <a:solidFill>
                  <a:srgbClr val="FF0000"/>
                </a:solidFill>
              </a:rPr>
              <a:t>literature in </a:t>
            </a:r>
            <a:r>
              <a:rPr lang="en-US" b="1" i="1" dirty="0" smtClean="0">
                <a:solidFill>
                  <a:srgbClr val="FF0000"/>
                </a:solidFill>
              </a:rPr>
              <a:t>Nigeria</a:t>
            </a:r>
          </a:p>
          <a:p>
            <a:r>
              <a:rPr lang="en-US" dirty="0"/>
              <a:t>This hybrid strategy of mixing the two scripts together works effectively on two levels</a:t>
            </a:r>
            <a:r>
              <a:rPr lang="en-US" dirty="0" smtClean="0"/>
              <a:t>.</a:t>
            </a:r>
          </a:p>
          <a:p>
            <a:r>
              <a:rPr lang="en-US" b="1" i="1" dirty="0" smtClean="0">
                <a:solidFill>
                  <a:srgbClr val="FF0000"/>
                </a:solidFill>
              </a:rPr>
              <a:t>First</a:t>
            </a:r>
            <a:r>
              <a:rPr lang="en-US" dirty="0" smtClean="0">
                <a:solidFill>
                  <a:srgbClr val="FF0000"/>
                </a:solidFill>
              </a:rPr>
              <a:t> </a:t>
            </a:r>
            <a:r>
              <a:rPr lang="en-US" dirty="0"/>
              <a:t>it acknowledges an increasing </a:t>
            </a:r>
            <a:r>
              <a:rPr lang="en-US" b="1" i="1" dirty="0">
                <a:solidFill>
                  <a:srgbClr val="FF0000"/>
                </a:solidFill>
              </a:rPr>
              <a:t>Romanized literacy </a:t>
            </a:r>
            <a:r>
              <a:rPr lang="en-US" dirty="0"/>
              <a:t>rate among members of the Hausa civil society as a result of increased educational enrolment </a:t>
            </a:r>
            <a:r>
              <a:rPr lang="en-US" dirty="0" smtClean="0"/>
              <a:t>campaigns</a:t>
            </a:r>
          </a:p>
          <a:p>
            <a:r>
              <a:rPr lang="en-US" b="1" i="1" dirty="0" smtClean="0">
                <a:solidFill>
                  <a:srgbClr val="FF0000"/>
                </a:solidFill>
              </a:rPr>
              <a:t>Secondly</a:t>
            </a:r>
            <a:r>
              <a:rPr lang="en-US" dirty="0"/>
              <a:t>, it reinforces the </a:t>
            </a:r>
            <a:r>
              <a:rPr lang="en-US" b="1" i="1" dirty="0">
                <a:solidFill>
                  <a:srgbClr val="FF0000"/>
                </a:solidFill>
              </a:rPr>
              <a:t>significance of ajami </a:t>
            </a:r>
            <a:r>
              <a:rPr lang="en-US" dirty="0"/>
              <a:t>as a literary script to the same target audience—thus providing a </a:t>
            </a:r>
            <a:r>
              <a:rPr lang="en-US" b="1" i="1" dirty="0">
                <a:solidFill>
                  <a:srgbClr val="FF0000"/>
                </a:solidFill>
              </a:rPr>
              <a:t>transition zone </a:t>
            </a:r>
            <a:r>
              <a:rPr lang="en-US" dirty="0"/>
              <a:t>between Romanized to ajami scriptural literacy </a:t>
            </a:r>
          </a:p>
        </p:txBody>
      </p:sp>
      <p:sp>
        <p:nvSpPr>
          <p:cNvPr id="4" name="Slide Number Placeholder 3"/>
          <p:cNvSpPr>
            <a:spLocks noGrp="1"/>
          </p:cNvSpPr>
          <p:nvPr>
            <p:ph type="sldNum" sz="quarter" idx="12"/>
          </p:nvPr>
        </p:nvSpPr>
        <p:spPr/>
        <p:txBody>
          <a:bodyPr/>
          <a:lstStyle/>
          <a:p>
            <a:pPr>
              <a:defRPr/>
            </a:pPr>
            <a:fld id="{CE046A62-FECE-4815-8A9B-2ED5FB49E132}" type="slidenum">
              <a:rPr lang="en-US" smtClean="0"/>
              <a:pPr>
                <a:defRPr/>
              </a:pPr>
              <a:t>58</a:t>
            </a:fld>
            <a:endParaRPr lang="en-US" dirty="0"/>
          </a:p>
        </p:txBody>
      </p:sp>
    </p:spTree>
    <p:extLst>
      <p:ext uri="{BB962C8B-B14F-4D97-AF65-F5344CB8AC3E}">
        <p14:creationId xmlns:p14="http://schemas.microsoft.com/office/powerpoint/2010/main" val="11547666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E046A62-FECE-4815-8A9B-2ED5FB49E132}" type="slidenum">
              <a:rPr lang="en-US" smtClean="0"/>
              <a:pPr>
                <a:defRPr/>
              </a:pPr>
              <a:t>59</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02988"/>
            <a:ext cx="9252284" cy="6427903"/>
          </a:xfrm>
          <a:prstGeom prst="rect">
            <a:avLst/>
          </a:prstGeom>
        </p:spPr>
      </p:pic>
    </p:spTree>
    <p:extLst>
      <p:ext uri="{BB962C8B-B14F-4D97-AF65-F5344CB8AC3E}">
        <p14:creationId xmlns:p14="http://schemas.microsoft.com/office/powerpoint/2010/main" val="19369869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914400" y="230189"/>
            <a:ext cx="9296400" cy="957262"/>
          </a:xfrm>
        </p:spPr>
        <p:txBody>
          <a:bodyPr/>
          <a:lstStyle/>
          <a:p>
            <a:pPr eaLnBrk="1" hangingPunct="1">
              <a:defRPr/>
            </a:pPr>
            <a:r>
              <a:rPr lang="en-US" dirty="0" smtClean="0">
                <a:latin typeface="Segoe UI Light" charset="0"/>
                <a:ea typeface="Segoe UI Light" charset="0"/>
                <a:cs typeface="Segoe UI Light" charset="0"/>
              </a:rPr>
              <a:t>More of the same…..</a:t>
            </a:r>
          </a:p>
        </p:txBody>
      </p:sp>
      <p:sp>
        <p:nvSpPr>
          <p:cNvPr id="21507" name="Rectangle 3"/>
          <p:cNvSpPr>
            <a:spLocks noGrp="1" noChangeArrowheads="1"/>
          </p:cNvSpPr>
          <p:nvPr>
            <p:ph idx="1"/>
          </p:nvPr>
        </p:nvSpPr>
        <p:spPr>
          <a:xfrm>
            <a:off x="762000" y="1223546"/>
            <a:ext cx="10820400" cy="5181599"/>
          </a:xfrm>
        </p:spPr>
        <p:txBody>
          <a:bodyPr>
            <a:noAutofit/>
          </a:bodyPr>
          <a:lstStyle/>
          <a:p>
            <a:pPr eaLnBrk="1" hangingPunct="1">
              <a:defRPr/>
            </a:pPr>
            <a:r>
              <a:rPr lang="en-US" sz="3600" b="1" i="1" dirty="0" smtClean="0">
                <a:solidFill>
                  <a:srgbClr val="FF0000"/>
                </a:solidFill>
              </a:rPr>
              <a:t>Scriptural Transferability</a:t>
            </a:r>
            <a:r>
              <a:rPr lang="en-US" sz="3600" dirty="0" smtClean="0">
                <a:solidFill>
                  <a:srgbClr val="FF0000"/>
                </a:solidFill>
              </a:rPr>
              <a:t> </a:t>
            </a:r>
            <a:r>
              <a:rPr lang="en-US" sz="3600" dirty="0" smtClean="0"/>
              <a:t>widens up </a:t>
            </a:r>
            <a:r>
              <a:rPr lang="en-US" sz="3600" b="1" dirty="0" smtClean="0">
                <a:solidFill>
                  <a:srgbClr val="CC0000"/>
                </a:solidFill>
              </a:rPr>
              <a:t>access</a:t>
            </a:r>
            <a:r>
              <a:rPr lang="en-US" sz="3600" dirty="0" smtClean="0"/>
              <a:t> to education and fulfils the empowerment functions of mass education especially in societies with </a:t>
            </a:r>
            <a:r>
              <a:rPr lang="en-US" sz="3600" b="1" i="1" dirty="0" smtClean="0">
                <a:solidFill>
                  <a:srgbClr val="FF0000"/>
                </a:solidFill>
              </a:rPr>
              <a:t>multiple</a:t>
            </a:r>
            <a:r>
              <a:rPr lang="en-US" sz="3600" dirty="0" smtClean="0">
                <a:solidFill>
                  <a:srgbClr val="FF0000"/>
                </a:solidFill>
              </a:rPr>
              <a:t> </a:t>
            </a:r>
            <a:r>
              <a:rPr lang="en-US" sz="3600" dirty="0" smtClean="0"/>
              <a:t>forms of </a:t>
            </a:r>
            <a:r>
              <a:rPr lang="en-US" sz="3600" b="1" i="1" dirty="0" smtClean="0">
                <a:solidFill>
                  <a:srgbClr val="FF0000"/>
                </a:solidFill>
              </a:rPr>
              <a:t>literacy</a:t>
            </a:r>
            <a:endParaRPr lang="en-US" sz="3600" dirty="0" smtClean="0"/>
          </a:p>
          <a:p>
            <a:pPr eaLnBrk="1" hangingPunct="1">
              <a:defRPr/>
            </a:pPr>
            <a:r>
              <a:rPr lang="en-US" sz="3600" dirty="0" smtClean="0"/>
              <a:t>The </a:t>
            </a:r>
            <a:r>
              <a:rPr lang="en-US" sz="3600" dirty="0"/>
              <a:t>theory of scriptural transferability is explored through </a:t>
            </a:r>
            <a:r>
              <a:rPr lang="en-US" sz="3600" b="1" i="1" dirty="0">
                <a:solidFill>
                  <a:srgbClr val="FF0000"/>
                </a:solidFill>
              </a:rPr>
              <a:t>historical</a:t>
            </a:r>
            <a:r>
              <a:rPr lang="en-US" sz="3600" dirty="0">
                <a:solidFill>
                  <a:srgbClr val="FF0000"/>
                </a:solidFill>
              </a:rPr>
              <a:t> </a:t>
            </a:r>
            <a:r>
              <a:rPr lang="en-US" sz="3600" dirty="0" smtClean="0"/>
              <a:t>matrix</a:t>
            </a:r>
            <a:endParaRPr lang="en-US" sz="3600" dirty="0"/>
          </a:p>
          <a:p>
            <a:pPr eaLnBrk="1" hangingPunct="1">
              <a:defRPr/>
            </a:pPr>
            <a:r>
              <a:rPr lang="en-US" sz="3600" dirty="0"/>
              <a:t>W</a:t>
            </a:r>
            <a:r>
              <a:rPr lang="en-US" sz="3600" dirty="0" smtClean="0"/>
              <a:t>e </a:t>
            </a:r>
            <a:r>
              <a:rPr lang="en-US" sz="3600" dirty="0"/>
              <a:t>need to engage with history to understand what leads to the need for reconstruction of scriptural transferability as a civil society strategy among Muslim Hausa learners </a:t>
            </a:r>
          </a:p>
        </p:txBody>
      </p:sp>
      <p:sp>
        <p:nvSpPr>
          <p:cNvPr id="5" name="Slide Number Placeholder 5"/>
          <p:cNvSpPr>
            <a:spLocks noGrp="1"/>
          </p:cNvSpPr>
          <p:nvPr>
            <p:ph type="sldNum" sz="quarter" idx="12"/>
          </p:nvPr>
        </p:nvSpPr>
        <p:spPr/>
        <p:txBody>
          <a:bodyPr/>
          <a:lstStyle/>
          <a:p>
            <a:pPr>
              <a:defRPr/>
            </a:pPr>
            <a:fld id="{01D8B9ED-9E66-4A25-9DA3-D0DFF9ECF484}" type="slidenum">
              <a:rPr lang="en-US"/>
              <a:pPr>
                <a:defRPr/>
              </a:pPr>
              <a:t>6</a:t>
            </a:fld>
            <a:endParaRPr lang="en-US" dirty="0"/>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81000"/>
            <a:ext cx="11277600" cy="6096000"/>
          </a:xfrm>
        </p:spPr>
        <p:txBody>
          <a:bodyPr>
            <a:noAutofit/>
          </a:bodyPr>
          <a:lstStyle/>
          <a:p>
            <a:r>
              <a:rPr lang="en-US" sz="3000" dirty="0" smtClean="0"/>
              <a:t>The Ajami </a:t>
            </a:r>
            <a:r>
              <a:rPr lang="en-US" sz="3000" b="1" i="1" dirty="0" smtClean="0">
                <a:solidFill>
                  <a:srgbClr val="FF0000"/>
                </a:solidFill>
              </a:rPr>
              <a:t>campaign poster </a:t>
            </a:r>
            <a:r>
              <a:rPr lang="en-US" sz="3000" dirty="0" smtClean="0"/>
              <a:t>of late President Umaru </a:t>
            </a:r>
            <a:r>
              <a:rPr lang="en-US" sz="3000" dirty="0"/>
              <a:t>Musa ‘Yar Aduwa in his campaign for the position of the Executive Governor of Katsina State in 2003 remained one of the very few attempts by the political class to acknowledge the existence of millions of voters who are literate but excluded with Romanization </a:t>
            </a:r>
            <a:endParaRPr lang="en-US" sz="3000" dirty="0" smtClean="0"/>
          </a:p>
          <a:p>
            <a:r>
              <a:rPr lang="en-US" sz="3000" dirty="0" smtClean="0"/>
              <a:t>Other uses of Ajami in the corporate sphere was by some </a:t>
            </a:r>
            <a:r>
              <a:rPr lang="en-US" sz="3000" b="1" i="1" dirty="0" smtClean="0">
                <a:solidFill>
                  <a:srgbClr val="FF0000"/>
                </a:solidFill>
              </a:rPr>
              <a:t>drug companies </a:t>
            </a:r>
            <a:r>
              <a:rPr lang="en-US" sz="3000" dirty="0" smtClean="0"/>
              <a:t>who label their drugs with Ajami script to properly educate those not literate in Roman alphabet about what the drug is and what it does</a:t>
            </a:r>
          </a:p>
          <a:p>
            <a:r>
              <a:rPr lang="en-US" sz="3000" dirty="0" smtClean="0"/>
              <a:t>Thus properly harnessed, Ajami can provide effective ways of reaching out to millions of young learners without necessarily being encumbered by having to go through Western education ideals</a:t>
            </a:r>
          </a:p>
          <a:p>
            <a:r>
              <a:rPr lang="en-US" sz="3000" dirty="0" smtClean="0"/>
              <a:t>This will promote peace, stability and understanding among all citizens because literacy is the key to effective community survival</a:t>
            </a:r>
            <a:endParaRPr lang="en-US" sz="3000" dirty="0"/>
          </a:p>
        </p:txBody>
      </p:sp>
      <p:sp>
        <p:nvSpPr>
          <p:cNvPr id="4" name="Slide Number Placeholder 3"/>
          <p:cNvSpPr>
            <a:spLocks noGrp="1"/>
          </p:cNvSpPr>
          <p:nvPr>
            <p:ph type="sldNum" sz="quarter" idx="12"/>
          </p:nvPr>
        </p:nvSpPr>
        <p:spPr/>
        <p:txBody>
          <a:bodyPr/>
          <a:lstStyle/>
          <a:p>
            <a:pPr>
              <a:defRPr/>
            </a:pPr>
            <a:fld id="{CE046A62-FECE-4815-8A9B-2ED5FB49E132}" type="slidenum">
              <a:rPr lang="en-US" smtClean="0"/>
              <a:pPr>
                <a:defRPr/>
              </a:pPr>
              <a:t>60</a:t>
            </a:fld>
            <a:endParaRPr lang="en-US" dirty="0"/>
          </a:p>
        </p:txBody>
      </p:sp>
    </p:spTree>
    <p:extLst>
      <p:ext uri="{BB962C8B-B14F-4D97-AF65-F5344CB8AC3E}">
        <p14:creationId xmlns:p14="http://schemas.microsoft.com/office/powerpoint/2010/main" val="19026185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E046A62-FECE-4815-8A9B-2ED5FB49E132}" type="slidenum">
              <a:rPr lang="en-US" smtClean="0"/>
              <a:pPr>
                <a:defRPr/>
              </a:pPr>
              <a:t>61</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16488"/>
            <a:ext cx="11201400" cy="6422424"/>
          </a:xfrm>
          <a:prstGeom prst="rect">
            <a:avLst/>
          </a:prstGeom>
        </p:spPr>
      </p:pic>
    </p:spTree>
    <p:extLst>
      <p:ext uri="{BB962C8B-B14F-4D97-AF65-F5344CB8AC3E}">
        <p14:creationId xmlns:p14="http://schemas.microsoft.com/office/powerpoint/2010/main" val="20400515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E046A62-FECE-4815-8A9B-2ED5FB49E132}" type="slidenum">
              <a:rPr lang="en-US" smtClean="0"/>
              <a:pPr>
                <a:defRPr/>
              </a:pPr>
              <a:t>62</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321941"/>
            <a:ext cx="4799650" cy="639953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0564" y="336550"/>
            <a:ext cx="4960071" cy="6019800"/>
          </a:xfrm>
          <a:prstGeom prst="rect">
            <a:avLst/>
          </a:prstGeom>
        </p:spPr>
      </p:pic>
    </p:spTree>
    <p:extLst>
      <p:ext uri="{BB962C8B-B14F-4D97-AF65-F5344CB8AC3E}">
        <p14:creationId xmlns:p14="http://schemas.microsoft.com/office/powerpoint/2010/main" val="3195470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E046A62-FECE-4815-8A9B-2ED5FB49E132}" type="slidenum">
              <a:rPr lang="en-US" smtClean="0"/>
              <a:pPr>
                <a:defRPr/>
              </a:pPr>
              <a:t>63</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28600"/>
            <a:ext cx="9144000" cy="6248400"/>
          </a:xfrm>
          <a:prstGeom prst="rect">
            <a:avLst/>
          </a:prstGeom>
        </p:spPr>
      </p:pic>
    </p:spTree>
    <p:extLst>
      <p:ext uri="{BB962C8B-B14F-4D97-AF65-F5344CB8AC3E}">
        <p14:creationId xmlns:p14="http://schemas.microsoft.com/office/powerpoint/2010/main" val="5552410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61737" y="277814"/>
            <a:ext cx="9677400" cy="865187"/>
          </a:xfrm>
        </p:spPr>
        <p:txBody>
          <a:bodyPr/>
          <a:lstStyle/>
          <a:p>
            <a:pPr eaLnBrk="1" hangingPunct="1">
              <a:defRPr/>
            </a:pPr>
            <a:r>
              <a:rPr lang="en-US" dirty="0" smtClean="0">
                <a:latin typeface="Segoe UI Light" charset="0"/>
                <a:ea typeface="Segoe UI Light" charset="0"/>
                <a:cs typeface="Segoe UI Light" charset="0"/>
              </a:rPr>
              <a:t>What does all this mean…?</a:t>
            </a:r>
          </a:p>
        </p:txBody>
      </p:sp>
      <p:sp>
        <p:nvSpPr>
          <p:cNvPr id="23555" name="Rectangle 3"/>
          <p:cNvSpPr>
            <a:spLocks noGrp="1" noChangeArrowheads="1"/>
          </p:cNvSpPr>
          <p:nvPr>
            <p:ph idx="1"/>
          </p:nvPr>
        </p:nvSpPr>
        <p:spPr>
          <a:xfrm>
            <a:off x="685800" y="1143001"/>
            <a:ext cx="11201400" cy="5213349"/>
          </a:xfrm>
        </p:spPr>
        <p:txBody>
          <a:bodyPr>
            <a:normAutofit fontScale="92500"/>
          </a:bodyPr>
          <a:lstStyle/>
          <a:p>
            <a:pPr eaLnBrk="1" hangingPunct="1">
              <a:defRPr/>
            </a:pPr>
            <a:r>
              <a:rPr lang="en-US" sz="3200" dirty="0">
                <a:solidFill>
                  <a:srgbClr val="CC0000"/>
                </a:solidFill>
              </a:rPr>
              <a:t>Competence</a:t>
            </a:r>
            <a:r>
              <a:rPr lang="en-US" sz="3200" dirty="0"/>
              <a:t> with written language, both in reading and writing, is known as </a:t>
            </a:r>
            <a:r>
              <a:rPr lang="en-US" sz="3200" dirty="0">
                <a:solidFill>
                  <a:srgbClr val="CC0000"/>
                </a:solidFill>
              </a:rPr>
              <a:t>literacy</a:t>
            </a:r>
            <a:r>
              <a:rPr lang="en-US" sz="3200" dirty="0"/>
              <a:t> </a:t>
            </a:r>
          </a:p>
          <a:p>
            <a:pPr eaLnBrk="1" hangingPunct="1">
              <a:defRPr/>
            </a:pPr>
            <a:r>
              <a:rPr lang="en-US" sz="3200" dirty="0"/>
              <a:t>When a large number of individuals in a society is competent in using </a:t>
            </a:r>
            <a:r>
              <a:rPr lang="en-US" sz="3200" dirty="0">
                <a:solidFill>
                  <a:srgbClr val="CC0000"/>
                </a:solidFill>
              </a:rPr>
              <a:t>written language</a:t>
            </a:r>
            <a:r>
              <a:rPr lang="en-US" sz="3200" dirty="0"/>
              <a:t> to serve these functions, the whole society may be referred to as a </a:t>
            </a:r>
            <a:r>
              <a:rPr lang="en-US" sz="3200" b="1" i="1" dirty="0">
                <a:solidFill>
                  <a:srgbClr val="CC0000"/>
                </a:solidFill>
              </a:rPr>
              <a:t>literate </a:t>
            </a:r>
            <a:r>
              <a:rPr lang="en-US" sz="3200" b="1" i="1" dirty="0" smtClean="0">
                <a:solidFill>
                  <a:srgbClr val="CC0000"/>
                </a:solidFill>
              </a:rPr>
              <a:t>society</a:t>
            </a:r>
            <a:endParaRPr lang="en-US" sz="3200" dirty="0"/>
          </a:p>
          <a:p>
            <a:pPr eaLnBrk="1" hangingPunct="1">
              <a:defRPr/>
            </a:pPr>
            <a:r>
              <a:rPr lang="en-US" sz="3200" dirty="0"/>
              <a:t>two dimensions of the </a:t>
            </a:r>
            <a:r>
              <a:rPr lang="en-US" sz="3200" dirty="0">
                <a:solidFill>
                  <a:srgbClr val="CC0000"/>
                </a:solidFill>
              </a:rPr>
              <a:t>script</a:t>
            </a:r>
            <a:r>
              <a:rPr lang="en-US" sz="3200" dirty="0"/>
              <a:t> are important in understanding the growth of literacy: </a:t>
            </a:r>
            <a:r>
              <a:rPr lang="en-US" sz="3200" b="1" i="1" dirty="0">
                <a:solidFill>
                  <a:srgbClr val="FF0066"/>
                </a:solidFill>
              </a:rPr>
              <a:t>learnability</a:t>
            </a:r>
            <a:r>
              <a:rPr lang="en-US" sz="3200" dirty="0"/>
              <a:t> and </a:t>
            </a:r>
            <a:r>
              <a:rPr lang="en-US" sz="3200" b="1" i="1" dirty="0">
                <a:solidFill>
                  <a:srgbClr val="FF0066"/>
                </a:solidFill>
              </a:rPr>
              <a:t>expressive</a:t>
            </a:r>
            <a:r>
              <a:rPr lang="en-US" sz="3200" i="1" dirty="0">
                <a:solidFill>
                  <a:srgbClr val="FF0066"/>
                </a:solidFill>
              </a:rPr>
              <a:t> </a:t>
            </a:r>
            <a:r>
              <a:rPr lang="en-US" sz="3200" b="1" i="1" dirty="0">
                <a:solidFill>
                  <a:srgbClr val="FF0066"/>
                </a:solidFill>
              </a:rPr>
              <a:t>power</a:t>
            </a:r>
            <a:r>
              <a:rPr lang="en-US" sz="3200" b="1" dirty="0"/>
              <a:t> </a:t>
            </a:r>
            <a:endParaRPr lang="en-US" sz="3200" b="1" dirty="0" smtClean="0"/>
          </a:p>
          <a:p>
            <a:pPr>
              <a:defRPr/>
            </a:pPr>
            <a:r>
              <a:rPr lang="en-US" sz="3200" dirty="0"/>
              <a:t>Learnability refers to the ease with which the script can be </a:t>
            </a:r>
            <a:r>
              <a:rPr lang="en-US" sz="3200" b="1" dirty="0">
                <a:solidFill>
                  <a:srgbClr val="CC0000"/>
                </a:solidFill>
              </a:rPr>
              <a:t>acquired</a:t>
            </a:r>
            <a:r>
              <a:rPr lang="en-US" sz="3200" dirty="0"/>
              <a:t> </a:t>
            </a:r>
          </a:p>
          <a:p>
            <a:pPr>
              <a:defRPr/>
            </a:pPr>
            <a:r>
              <a:rPr lang="en-US" sz="3200" dirty="0" smtClean="0"/>
              <a:t>Expressive </a:t>
            </a:r>
            <a:r>
              <a:rPr lang="en-US" sz="3200" dirty="0"/>
              <a:t>power refers to the </a:t>
            </a:r>
            <a:r>
              <a:rPr lang="en-US" sz="3200" b="1" dirty="0">
                <a:solidFill>
                  <a:srgbClr val="CC0000"/>
                </a:solidFill>
              </a:rPr>
              <a:t>resources</a:t>
            </a:r>
            <a:r>
              <a:rPr lang="en-US" sz="3200" dirty="0"/>
              <a:t> of the script for unambiguously expressing the full range of meanings available in the </a:t>
            </a:r>
            <a:r>
              <a:rPr lang="en-US" sz="3200" b="1" i="1" dirty="0">
                <a:solidFill>
                  <a:srgbClr val="CC0000"/>
                </a:solidFill>
              </a:rPr>
              <a:t>oral language </a:t>
            </a:r>
          </a:p>
          <a:p>
            <a:pPr eaLnBrk="1" hangingPunct="1">
              <a:defRPr/>
            </a:pPr>
            <a:endParaRPr lang="en-US" sz="3200" dirty="0"/>
          </a:p>
        </p:txBody>
      </p:sp>
      <p:sp>
        <p:nvSpPr>
          <p:cNvPr id="5" name="Slide Number Placeholder 5"/>
          <p:cNvSpPr>
            <a:spLocks noGrp="1"/>
          </p:cNvSpPr>
          <p:nvPr>
            <p:ph type="sldNum" sz="quarter" idx="12"/>
          </p:nvPr>
        </p:nvSpPr>
        <p:spPr/>
        <p:txBody>
          <a:bodyPr/>
          <a:lstStyle/>
          <a:p>
            <a:pPr>
              <a:defRPr/>
            </a:pPr>
            <a:fld id="{123AC90B-CB07-4FBC-ACD9-73C4CC568786}" type="slidenum">
              <a:rPr lang="en-US"/>
              <a:pPr>
                <a:defRPr/>
              </a:pPr>
              <a:t>7</a:t>
            </a:fld>
            <a:endParaRPr lang="en-US" dirty="0"/>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idx="1"/>
          </p:nvPr>
        </p:nvSpPr>
        <p:spPr>
          <a:xfrm>
            <a:off x="609600" y="380999"/>
            <a:ext cx="11201400" cy="6340475"/>
          </a:xfrm>
        </p:spPr>
        <p:txBody>
          <a:bodyPr>
            <a:noAutofit/>
          </a:bodyPr>
          <a:lstStyle/>
          <a:p>
            <a:pPr>
              <a:defRPr/>
            </a:pPr>
            <a:r>
              <a:rPr lang="en-US" sz="3600" dirty="0" smtClean="0"/>
              <a:t>The </a:t>
            </a:r>
            <a:r>
              <a:rPr lang="en-US" sz="3600" b="1" dirty="0">
                <a:solidFill>
                  <a:srgbClr val="CC0000"/>
                </a:solidFill>
              </a:rPr>
              <a:t>ease</a:t>
            </a:r>
            <a:r>
              <a:rPr lang="en-US" sz="3600" dirty="0"/>
              <a:t> of acquisition of a script is an important factor in determining whether a script remains the possession of an </a:t>
            </a:r>
            <a:r>
              <a:rPr lang="en-US" sz="3600" b="1" dirty="0">
                <a:solidFill>
                  <a:srgbClr val="CC0000"/>
                </a:solidFill>
              </a:rPr>
              <a:t>elite</a:t>
            </a:r>
            <a:r>
              <a:rPr lang="en-US" sz="3600" dirty="0"/>
              <a:t> or whether it can be </a:t>
            </a:r>
            <a:r>
              <a:rPr lang="en-US" sz="3600" b="1" dirty="0">
                <a:solidFill>
                  <a:srgbClr val="CC0000"/>
                </a:solidFill>
              </a:rPr>
              <a:t>democratized</a:t>
            </a:r>
            <a:r>
              <a:rPr lang="en-US" sz="3600" dirty="0"/>
              <a:t>, that is, </a:t>
            </a:r>
            <a:r>
              <a:rPr lang="en-US" sz="3600" dirty="0" smtClean="0"/>
              <a:t>democratization </a:t>
            </a:r>
            <a:r>
              <a:rPr lang="en-US" sz="3600" dirty="0"/>
              <a:t>of a script appears to have more to do with the </a:t>
            </a:r>
            <a:r>
              <a:rPr lang="en-US" sz="3600" b="1" i="1" dirty="0">
                <a:solidFill>
                  <a:srgbClr val="CC0000"/>
                </a:solidFill>
              </a:rPr>
              <a:t>availability of reading materials</a:t>
            </a:r>
            <a:r>
              <a:rPr lang="en-US" sz="3600" dirty="0"/>
              <a:t> and of instruction in reading and the perceived relevance of literacy skills to the readers </a:t>
            </a:r>
          </a:p>
          <a:p>
            <a:pPr>
              <a:defRPr/>
            </a:pPr>
            <a:r>
              <a:rPr lang="en-US" sz="3600" dirty="0"/>
              <a:t>Even in a literate society, most readers learn to read only </a:t>
            </a:r>
            <a:r>
              <a:rPr lang="en-US" sz="3600" b="1" i="1" dirty="0">
                <a:solidFill>
                  <a:srgbClr val="CC0000"/>
                </a:solidFill>
              </a:rPr>
              <a:t>a narrow range</a:t>
            </a:r>
            <a:r>
              <a:rPr lang="en-US" sz="3600" dirty="0"/>
              <a:t> of written materials… </a:t>
            </a:r>
          </a:p>
          <a:p>
            <a:pPr>
              <a:defRPr/>
            </a:pPr>
            <a:r>
              <a:rPr lang="en-US" sz="3600" dirty="0"/>
              <a:t>…specialized materials, such as those pertaining to science or government, remain the domain of the elite who have acquired additional education </a:t>
            </a:r>
          </a:p>
        </p:txBody>
      </p:sp>
      <p:sp>
        <p:nvSpPr>
          <p:cNvPr id="4" name="Slide Number Placeholder 5"/>
          <p:cNvSpPr>
            <a:spLocks noGrp="1"/>
          </p:cNvSpPr>
          <p:nvPr>
            <p:ph type="sldNum" sz="quarter" idx="12"/>
          </p:nvPr>
        </p:nvSpPr>
        <p:spPr/>
        <p:txBody>
          <a:bodyPr/>
          <a:lstStyle/>
          <a:p>
            <a:pPr>
              <a:defRPr/>
            </a:pPr>
            <a:fld id="{A16D51F3-9594-4A61-9400-08B99422BEAA}" type="slidenum">
              <a:rPr lang="en-US"/>
              <a:pPr>
                <a:defRPr/>
              </a:pPr>
              <a:t>8</a:t>
            </a:fld>
            <a:endParaRPr lang="en-US" dirty="0"/>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89284" y="152400"/>
            <a:ext cx="9628189" cy="757237"/>
          </a:xfrm>
        </p:spPr>
        <p:txBody>
          <a:bodyPr>
            <a:normAutofit/>
          </a:bodyPr>
          <a:lstStyle/>
          <a:p>
            <a:pPr eaLnBrk="1" hangingPunct="1">
              <a:defRPr/>
            </a:pPr>
            <a:r>
              <a:rPr lang="en-US" dirty="0" smtClean="0">
                <a:latin typeface="Segoe UI Light" charset="0"/>
                <a:ea typeface="Segoe UI Light" charset="0"/>
                <a:cs typeface="Segoe UI Light" charset="0"/>
              </a:rPr>
              <a:t>So….?</a:t>
            </a:r>
          </a:p>
        </p:txBody>
      </p:sp>
      <p:sp>
        <p:nvSpPr>
          <p:cNvPr id="29699" name="Rectangle 3"/>
          <p:cNvSpPr>
            <a:spLocks noGrp="1" noChangeArrowheads="1"/>
          </p:cNvSpPr>
          <p:nvPr>
            <p:ph idx="1"/>
          </p:nvPr>
        </p:nvSpPr>
        <p:spPr>
          <a:xfrm>
            <a:off x="457200" y="1143001"/>
            <a:ext cx="11353800" cy="5213349"/>
          </a:xfrm>
        </p:spPr>
        <p:txBody>
          <a:bodyPr>
            <a:noAutofit/>
          </a:bodyPr>
          <a:lstStyle/>
          <a:p>
            <a:pPr eaLnBrk="1" hangingPunct="1">
              <a:lnSpc>
                <a:spcPct val="90000"/>
              </a:lnSpc>
              <a:defRPr/>
            </a:pPr>
            <a:r>
              <a:rPr lang="en-US" sz="3600" dirty="0"/>
              <a:t>Literacy leads to </a:t>
            </a:r>
            <a:r>
              <a:rPr lang="en-US" sz="3600" b="1" dirty="0">
                <a:solidFill>
                  <a:srgbClr val="CC0000"/>
                </a:solidFill>
              </a:rPr>
              <a:t>logical</a:t>
            </a:r>
            <a:r>
              <a:rPr lang="en-US" sz="3600" dirty="0"/>
              <a:t> and </a:t>
            </a:r>
            <a:r>
              <a:rPr lang="en-US" sz="3600" b="1" dirty="0">
                <a:solidFill>
                  <a:srgbClr val="CC0000"/>
                </a:solidFill>
              </a:rPr>
              <a:t>analytic</a:t>
            </a:r>
            <a:r>
              <a:rPr lang="en-US" sz="3600" dirty="0"/>
              <a:t> modes of thought, general and abstract uses of language, and critical and rational </a:t>
            </a:r>
            <a:r>
              <a:rPr lang="en-US" sz="3600" dirty="0" smtClean="0"/>
              <a:t>thought</a:t>
            </a:r>
            <a:endParaRPr lang="en-US" sz="3600" dirty="0"/>
          </a:p>
          <a:p>
            <a:pPr eaLnBrk="1" hangingPunct="1">
              <a:lnSpc>
                <a:spcPct val="90000"/>
              </a:lnSpc>
              <a:defRPr/>
            </a:pPr>
            <a:r>
              <a:rPr lang="en-US" sz="3600" dirty="0"/>
              <a:t>In politics, literacy is said to be necessary for governments to function adequately and provide individuals with social </a:t>
            </a:r>
            <a:r>
              <a:rPr lang="en-US" sz="3600" dirty="0" smtClean="0"/>
              <a:t>equity</a:t>
            </a:r>
            <a:endParaRPr lang="en-US" sz="3600" dirty="0"/>
          </a:p>
          <a:p>
            <a:pPr eaLnBrk="1" hangingPunct="1">
              <a:lnSpc>
                <a:spcPct val="90000"/>
              </a:lnSpc>
              <a:defRPr/>
            </a:pPr>
            <a:r>
              <a:rPr lang="en-US" sz="3600" b="1" i="1" dirty="0"/>
              <a:t>Literacy produces people who are innovative, achievement-orientated, productive, politically aware, more globally aware, and less likely to commit crime, and therefore more likely to take education </a:t>
            </a:r>
            <a:r>
              <a:rPr lang="en-US" sz="3600" b="1" i="1" dirty="0" smtClean="0"/>
              <a:t>seriously</a:t>
            </a:r>
            <a:endParaRPr lang="en-US" sz="3600" dirty="0"/>
          </a:p>
        </p:txBody>
      </p:sp>
      <p:sp>
        <p:nvSpPr>
          <p:cNvPr id="5" name="Slide Number Placeholder 5"/>
          <p:cNvSpPr>
            <a:spLocks noGrp="1"/>
          </p:cNvSpPr>
          <p:nvPr>
            <p:ph type="sldNum" sz="quarter" idx="12"/>
          </p:nvPr>
        </p:nvSpPr>
        <p:spPr/>
        <p:txBody>
          <a:bodyPr/>
          <a:lstStyle/>
          <a:p>
            <a:pPr>
              <a:defRPr/>
            </a:pPr>
            <a:fld id="{0E15DE4E-06D4-472F-AB7E-AF4685F8D43D}" type="slidenum">
              <a:rPr lang="en-US"/>
              <a:pPr>
                <a:defRPr/>
              </a:pPr>
              <a:t>9</a:t>
            </a:fld>
            <a:endParaRPr lang="en-US" dirty="0"/>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1382</TotalTime>
  <Words>2973</Words>
  <Application>Microsoft Office PowerPoint</Application>
  <PresentationFormat>Widescreen</PresentationFormat>
  <Paragraphs>258</Paragraphs>
  <Slides>63</Slides>
  <Notes>21</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63</vt:i4>
      </vt:variant>
    </vt:vector>
  </HeadingPairs>
  <TitlesOfParts>
    <vt:vector size="72" baseType="lpstr">
      <vt:lpstr>Arial</vt:lpstr>
      <vt:lpstr>Arial Black</vt:lpstr>
      <vt:lpstr>Arial Unicode MS</vt:lpstr>
      <vt:lpstr>Calibri</vt:lpstr>
      <vt:lpstr>Calibri Light</vt:lpstr>
      <vt:lpstr>Segoe UI Light</vt:lpstr>
      <vt:lpstr>Verdana</vt:lpstr>
      <vt:lpstr>Wingdings</vt:lpstr>
      <vt:lpstr>Office Theme</vt:lpstr>
      <vt:lpstr>Manuscript Learnability and Indigenous Knowledge for Development – Hausa Ajami in Historical Context</vt:lpstr>
      <vt:lpstr>PowerPoint Presentation</vt:lpstr>
      <vt:lpstr>Core Arguments</vt:lpstr>
      <vt:lpstr>Literacy…</vt:lpstr>
      <vt:lpstr>Scriptural Transferability </vt:lpstr>
      <vt:lpstr>More of the same…..</vt:lpstr>
      <vt:lpstr>What does all this mean…?</vt:lpstr>
      <vt:lpstr>PowerPoint Presentation</vt:lpstr>
      <vt:lpstr>So….?</vt:lpstr>
      <vt:lpstr>Mission Statement…</vt:lpstr>
      <vt:lpstr>From Scripturality to Literacy</vt:lpstr>
      <vt:lpstr>PowerPoint Presentation</vt:lpstr>
      <vt:lpstr>PowerPoint Presentation</vt:lpstr>
      <vt:lpstr>PowerPoint Presentation</vt:lpstr>
      <vt:lpstr>Islam and Education Western Sudan</vt:lpstr>
      <vt:lpstr>PowerPoint Presentation</vt:lpstr>
      <vt:lpstr>PowerPoint Presentation</vt:lpstr>
      <vt:lpstr>PowerPoint Presentation</vt:lpstr>
      <vt:lpstr>PowerPoint Presentation</vt:lpstr>
      <vt:lpstr>Stages of Rumfa’s Policy on Education </vt:lpstr>
      <vt:lpstr>Ghainun </vt:lpstr>
      <vt:lpstr>غ </vt:lpstr>
      <vt:lpstr>PowerPoint Presentation</vt:lpstr>
      <vt:lpstr>PowerPoint Presentation</vt:lpstr>
      <vt:lpstr>PowerPoint Presentation</vt:lpstr>
      <vt:lpstr>Farfaru</vt:lpstr>
      <vt:lpstr>PowerPoint Presentation</vt:lpstr>
      <vt:lpstr>PowerPoint Presentation</vt:lpstr>
      <vt:lpstr>PowerPoint Presentation</vt:lpstr>
      <vt:lpstr>PowerPoint Presentation</vt:lpstr>
      <vt:lpstr>PowerPoint Presentation</vt:lpstr>
      <vt:lpstr>PowerPoint Presentation</vt:lpstr>
      <vt:lpstr>Zube</vt:lpstr>
      <vt:lpstr>PowerPoint Presentation</vt:lpstr>
      <vt:lpstr>PowerPoint Presentation</vt:lpstr>
      <vt:lpstr>PowerPoint Presentation</vt:lpstr>
      <vt:lpstr>Haddatu</vt:lpstr>
      <vt:lpstr>PowerPoint Presentation</vt:lpstr>
      <vt:lpstr>Madarasa learning and Support</vt:lpstr>
      <vt:lpstr>PowerPoint Presentation</vt:lpstr>
      <vt:lpstr>PowerPoint Presentation</vt:lpstr>
      <vt:lpstr>Crossing the Rubicon of Literacy</vt:lpstr>
      <vt:lpstr>PowerPoint Presentation</vt:lpstr>
      <vt:lpstr>PowerPoint Presentation</vt:lpstr>
      <vt:lpstr>Al-muhajirun pupils selling CDs</vt:lpstr>
      <vt:lpstr>Hans Vischer, March1910</vt:lpstr>
      <vt:lpstr>Christianity and Ajami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Strategizing the Future of Ajami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Center for Hausa Cultural Studies, Kano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Epistemological Dichotomy and Scriptural Transferability: Towards a New Paradigm for Muslim Hausa Indigenous Knowledge</dc:title>
  <dc:creator>Prof. A.U. Adamu</dc:creator>
  <cp:lastModifiedBy>Abdalla Uba Adamu</cp:lastModifiedBy>
  <cp:revision>102</cp:revision>
  <dcterms:created xsi:type="dcterms:W3CDTF">2004-06-23T08:44:20Z</dcterms:created>
  <dcterms:modified xsi:type="dcterms:W3CDTF">2015-12-04T21:14:35Z</dcterms:modified>
</cp:coreProperties>
</file>